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9" r:id="rId7"/>
    <p:sldId id="267" r:id="rId8"/>
    <p:sldId id="268" r:id="rId9"/>
    <p:sldId id="266" r:id="rId10"/>
    <p:sldId id="270" r:id="rId11"/>
    <p:sldId id="271" r:id="rId12"/>
    <p:sldId id="275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49939-E3F6-442F-81E9-4EA09ED301DE}" type="datetimeFigureOut">
              <a:rPr lang="ru-RU"/>
              <a:pPr>
                <a:defRPr/>
              </a:pPr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014ED-834D-4A3D-9625-AEB1C5EB15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6A1AC-40B9-424A-BE5A-A4A7ADC8C1D1}" type="datetimeFigureOut">
              <a:rPr lang="ru-RU"/>
              <a:pPr>
                <a:defRPr/>
              </a:pPr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F5EA6-A795-4F8D-8853-D6E459A3EE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22649-DC20-414C-AA5E-3E4EC65513D9}" type="datetimeFigureOut">
              <a:rPr lang="ru-RU"/>
              <a:pPr>
                <a:defRPr/>
              </a:pPr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F44DF-FFF3-485C-B04E-DBA202E86D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A45C4-278C-47C2-95DD-35AE75EBB54D}" type="datetimeFigureOut">
              <a:rPr lang="ru-RU"/>
              <a:pPr>
                <a:defRPr/>
              </a:pPr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F3A00-3F8C-4F01-86A8-2868726B1F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702C6-E4D8-4AF7-944F-3AE568DDF8CD}" type="datetimeFigureOut">
              <a:rPr lang="ru-RU"/>
              <a:pPr>
                <a:defRPr/>
              </a:pPr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21CF5-EC5F-4775-860D-6A0A535963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AD9D8-7B36-47DF-B0F8-53433A18771F}" type="datetimeFigureOut">
              <a:rPr lang="ru-RU"/>
              <a:pPr>
                <a:defRPr/>
              </a:pPr>
              <a:t>16.04.2016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9B6C0-3088-4486-AFA9-C58536374B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C985C-339F-42F0-8142-63B3944EF479}" type="datetimeFigureOut">
              <a:rPr lang="ru-RU"/>
              <a:pPr>
                <a:defRPr/>
              </a:pPr>
              <a:t>16.04.2016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4E373-AF25-433C-BEE1-2ED804AA03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332E0-CB7F-4D2E-85C6-01DBE881F266}" type="datetimeFigureOut">
              <a:rPr lang="ru-RU"/>
              <a:pPr>
                <a:defRPr/>
              </a:pPr>
              <a:t>16.04.2016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66336-1F5C-4E32-82DA-BD83BA801B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D4F01-03AF-4D04-B30C-8BCD77F84C14}" type="datetimeFigureOut">
              <a:rPr lang="ru-RU"/>
              <a:pPr>
                <a:defRPr/>
              </a:pPr>
              <a:t>16.04.2016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0064F-4B4E-485C-8BD0-B971086FF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FD76A-064E-493F-A080-C0F3B18A642B}" type="datetimeFigureOut">
              <a:rPr lang="ru-RU"/>
              <a:pPr>
                <a:defRPr/>
              </a:pPr>
              <a:t>16.04.2016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E0F6-265E-4EBE-BFAB-ECAA49C8BE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AE9AE-CEE9-4A8B-AD11-717125E9CE2C}" type="datetimeFigureOut">
              <a:rPr lang="ru-RU"/>
              <a:pPr>
                <a:defRPr/>
              </a:pPr>
              <a:t>16.04.2016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93F06-AF0E-498A-B3F4-C0D58AC6AA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5461D2-60BC-49B9-86E9-D6DED027E7D4}" type="datetimeFigureOut">
              <a:rPr lang="ru-RU"/>
              <a:pPr>
                <a:defRPr/>
              </a:pPr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F3D0BB-D40A-44D8-80B3-AD8F6F20A6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ftf.org/our-work/global-landscape/work/future-work-skills-2020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ftf.org/our-work/global-landscape/work/future-work-skills-2020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SD Sources - Business Templat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7524750" cy="2924175"/>
          </a:xfrm>
          <a:solidFill>
            <a:schemeClr val="tx2">
              <a:lumMod val="20000"/>
              <a:lumOff val="80000"/>
              <a:alpha val="61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800" b="1" i="1" dirty="0">
                <a:solidFill>
                  <a:schemeClr val="bg1"/>
                </a:solidFill>
                <a:latin typeface="Bookman Old Style" pitchFamily="18" charset="0"/>
              </a:rPr>
              <a:t>ИННОВАЦИОННЫЕ ТЕНДЕНЦИИ В ОБРАЗОВАНИИ КАК ОТВЕТ НА ВЫЗОВЫ </a:t>
            </a:r>
            <a:r>
              <a:rPr lang="ru-RU" sz="3800" b="1" i="1" dirty="0" smtClean="0">
                <a:solidFill>
                  <a:schemeClr val="bg1"/>
                </a:solidFill>
                <a:latin typeface="Bookman Old Style" pitchFamily="18" charset="0"/>
              </a:rPr>
              <a:t>ГЛОБАЛИЗАЦИИ</a:t>
            </a:r>
            <a:endParaRPr lang="ru-RU" sz="3800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19700" y="4724400"/>
            <a:ext cx="3924300" cy="1752600"/>
          </a:xfrm>
          <a:solidFill>
            <a:schemeClr val="tx2">
              <a:lumMod val="20000"/>
              <a:lumOff val="80000"/>
            </a:schemeClr>
          </a:solidFill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Михайлева Екатерина Геннадиевна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доктор социологических наук, профессор 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PSD Sources - Business Templat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63713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050" y="274638"/>
            <a:ext cx="6635750" cy="25066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Усиливающаяся </a:t>
            </a:r>
            <a:r>
              <a:rPr lang="ru-RU" b="1" dirty="0"/>
              <a:t>ориентация на </a:t>
            </a:r>
            <a:r>
              <a:rPr lang="ru-RU" b="1" dirty="0" err="1" smtClean="0"/>
              <a:t>предпринимательско</a:t>
            </a:r>
            <a:r>
              <a:rPr lang="ru-RU" b="1" dirty="0" smtClean="0"/>
              <a:t>- ориентированные </a:t>
            </a:r>
            <a:r>
              <a:rPr lang="ru-RU" b="1" dirty="0"/>
              <a:t>формы и принципы образовательной активности</a:t>
            </a:r>
            <a:endParaRPr lang="ru-RU" i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95513" y="3357563"/>
            <a:ext cx="6491287" cy="309562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269" name="AutoShape 2" descr="Картинки по запросу книг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7654" name="Picture 6" descr="http://sd.uploads.ru/t/gQzed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8400" y="3141663"/>
            <a:ext cx="2684463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AutoShape 8" descr="Картинки по запросу корпорац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7658" name="Picture 10" descr="http://blog.trud.com/wp-content/uploads/2014/06/%D0%9A%D0%B0%D0%BA-%D1%81%D0%B4%D0%B5%D0%BB%D0%B0%D1%82%D1%8C-%D0%BA%D0%B0%D1%80%D1%8C%D0%B5%D1%80%D1%83-%D0%B2-%D0%B1%D0%BE%D0%BB%D1%8C%D1%88%D0%BE%D0%B9-%D0%BA%D0%BE%D1%80%D0%BF%D0%BE%D1%80%D0%B0%D1%86%D0%B8%D0%B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675" y="4005263"/>
            <a:ext cx="3813175" cy="196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4067175" y="3429000"/>
            <a:ext cx="2016125" cy="936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Университет классический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419475" y="4221163"/>
            <a:ext cx="3024188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University corporation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PSD Sources - Business Templat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63713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050" y="274638"/>
            <a:ext cx="7092950" cy="9223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Смена </a:t>
            </a:r>
            <a:r>
              <a:rPr lang="ru-RU" b="1" dirty="0"/>
              <a:t>функций университетов </a:t>
            </a:r>
            <a:r>
              <a:rPr lang="ru-RU" dirty="0"/>
              <a:t/>
            </a:r>
            <a:br>
              <a:rPr lang="ru-RU" dirty="0"/>
            </a:br>
            <a:endParaRPr lang="ru-RU" i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835150" y="2492375"/>
            <a:ext cx="6923088" cy="4365625"/>
          </a:xfrm>
        </p:spPr>
        <p:txBody>
          <a:bodyPr rtlCol="0"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«Конечно,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образование должно реагировать на потребности общества. Но это не значит, что стоит полностью подчинять себя нуждам современного капитализма. В действительности, бросив вызов этой отчуждённой модели обучения, можно удовлетворить нужды общества гораздо лучше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» (Т.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Иглтон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293" name="AutoShape 2" descr="Картинки по запросу неопределенност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2294" name="Picture 4" descr="http://ponedelnikmag.com/users/1/materials/2014/11/14/title_picture_biznes_eto_vsegda_ris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888" y="836613"/>
            <a:ext cx="24193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SD Sources - Business Templat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92725" y="0"/>
            <a:ext cx="3851275" cy="6858000"/>
          </a:xfrm>
          <a:solidFill>
            <a:schemeClr val="tx2">
              <a:lumMod val="20000"/>
              <a:lumOff val="80000"/>
              <a:alpha val="31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Успехов вам!</a:t>
            </a:r>
            <a:endParaRPr lang="ru-RU" sz="4000" i="1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364163" y="4868863"/>
            <a:ext cx="3779837" cy="1989137"/>
          </a:xfrm>
          <a:solidFill>
            <a:schemeClr val="tx2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13317" name="Picture 2" descr="Картинки по запросу современное образование фо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888" y="4845050"/>
            <a:ext cx="25463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SD Sources - Business Templat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63713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050" y="274638"/>
            <a:ext cx="663575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Изменение </a:t>
            </a:r>
            <a:r>
              <a:rPr lang="ru-RU" b="1" dirty="0"/>
              <a:t>самого образа современного </a:t>
            </a:r>
            <a:r>
              <a:rPr lang="ru-RU" b="1" dirty="0" smtClean="0"/>
              <a:t>образования</a:t>
            </a:r>
            <a:endParaRPr lang="ru-RU" i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95513" y="2060575"/>
            <a:ext cx="6491287" cy="40655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Непривычное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Неожиданное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Продаваемое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Маркетируемое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Меняется под влиянием других сфер общества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Лоскутное 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077" name="AutoShape 4" descr="Картинки по запросу паз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3078" name="Picture 6" descr="http://htn.su/wp-content/uploads/2014/09/%D0%A0%D0%B0%D0%B7%D0%BD%D0%BE%D0%B2%D0%B8%D0%B4%D0%BD%D0%BE%D1%81%D1%82%D0%B8-%D0%B4%D0%B5%D1%82%D1%81%D0%BA%D0%B8%D1%85-%D0%BF%D0%B0%D0%B7%D0%BB%D0%BE%D0%B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24538" y="2276475"/>
            <a:ext cx="3319462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SD Sources - Business Templat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63713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050" y="274638"/>
            <a:ext cx="709295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Сокращение </a:t>
            </a:r>
            <a:r>
              <a:rPr lang="ru-RU" b="1" dirty="0"/>
              <a:t>дистанции между университетами и обществом</a:t>
            </a:r>
            <a:endParaRPr lang="ru-RU" i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95513" y="2205038"/>
            <a:ext cx="6491287" cy="348932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Во всем мире под влиянием глобального капитализма дистанция между университетами и обществом сократилась практически до нуля</a:t>
            </a:r>
            <a:endParaRPr lang="ru-RU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SD Sources - Business Templat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63713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8175" y="274638"/>
            <a:ext cx="6778625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Изменение </a:t>
            </a:r>
            <a:r>
              <a:rPr lang="ru-RU" b="1" dirty="0"/>
              <a:t>структуры заказа образованию со стороны общества</a:t>
            </a:r>
            <a:endParaRPr lang="ru-RU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1908175" y="1916113"/>
            <a:ext cx="2951163" cy="460851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u="sng" dirty="0" smtClean="0">
                <a:solidFill>
                  <a:schemeClr val="tx2">
                    <a:lumMod val="75000"/>
                  </a:schemeClr>
                </a:solidFill>
              </a:rPr>
              <a:t>«Мутация» профессий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Появление новых профессий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Отмирание рутинных профессий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Кризис профессии преподавателя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580063" y="1916113"/>
            <a:ext cx="3106737" cy="421005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u="sng" dirty="0" smtClean="0">
                <a:solidFill>
                  <a:schemeClr val="tx2">
                    <a:lumMod val="75000"/>
                  </a:schemeClr>
                </a:solidFill>
              </a:rPr>
              <a:t>«Рождение» новых компетенц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ий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Формулировать неструктурированные задачи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Выдвигать новые идеи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SD Sources - Business Templat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63713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050" y="274638"/>
            <a:ext cx="663575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Важнейшие навыки для успеха в работе будущего</a:t>
            </a:r>
            <a:br>
              <a:rPr lang="ru-RU" b="1" dirty="0" smtClean="0"/>
            </a:br>
            <a:r>
              <a:rPr lang="ru-RU" b="1" dirty="0" smtClean="0"/>
              <a:t> (</a:t>
            </a:r>
            <a:r>
              <a:rPr lang="ru-RU" i="1" dirty="0" err="1">
                <a:hlinkClick r:id="rId3"/>
              </a:rPr>
              <a:t>Future</a:t>
            </a:r>
            <a:r>
              <a:rPr lang="ru-RU" i="1" dirty="0">
                <a:hlinkClick r:id="rId3"/>
              </a:rPr>
              <a:t> </a:t>
            </a:r>
            <a:r>
              <a:rPr lang="ru-RU" i="1" dirty="0" err="1">
                <a:hlinkClick r:id="rId3"/>
              </a:rPr>
              <a:t>Work</a:t>
            </a:r>
            <a:r>
              <a:rPr lang="ru-RU" i="1" dirty="0">
                <a:hlinkClick r:id="rId3"/>
              </a:rPr>
              <a:t> </a:t>
            </a:r>
            <a:r>
              <a:rPr lang="ru-RU" i="1" dirty="0" err="1">
                <a:hlinkClick r:id="rId3"/>
              </a:rPr>
              <a:t>Skills</a:t>
            </a:r>
            <a:r>
              <a:rPr lang="ru-RU" i="1" dirty="0">
                <a:hlinkClick r:id="rId3"/>
              </a:rPr>
              <a:t> </a:t>
            </a:r>
            <a:r>
              <a:rPr lang="ru-RU" i="1" dirty="0" smtClean="0">
                <a:hlinkClick r:id="rId3"/>
              </a:rPr>
              <a:t>2020</a:t>
            </a:r>
            <a:r>
              <a:rPr lang="ru-RU" u="sng" dirty="0" smtClean="0"/>
              <a:t>)</a:t>
            </a:r>
            <a:endParaRPr lang="ru-RU" i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95513" y="2060575"/>
            <a:ext cx="6491287" cy="4537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Понимание смыслов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Социальный и эмоциональный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интеллекты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Умение мыслить вне рамок и правил, адаптивное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мышление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Межкультурная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компетентность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Вычислительное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мышление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Медиа-грамотность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PSD Sources - Business Templat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63713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050" y="274638"/>
            <a:ext cx="663575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Важнейшие навыки для успеха в работе будущего</a:t>
            </a:r>
            <a:br>
              <a:rPr lang="ru-RU" b="1" dirty="0" smtClean="0"/>
            </a:br>
            <a:r>
              <a:rPr lang="ru-RU" b="1" dirty="0" smtClean="0"/>
              <a:t> (</a:t>
            </a:r>
            <a:r>
              <a:rPr lang="ru-RU" i="1" dirty="0" err="1">
                <a:hlinkClick r:id="rId3"/>
              </a:rPr>
              <a:t>Future</a:t>
            </a:r>
            <a:r>
              <a:rPr lang="ru-RU" i="1" dirty="0">
                <a:hlinkClick r:id="rId3"/>
              </a:rPr>
              <a:t> </a:t>
            </a:r>
            <a:r>
              <a:rPr lang="ru-RU" i="1" dirty="0" err="1">
                <a:hlinkClick r:id="rId3"/>
              </a:rPr>
              <a:t>Work</a:t>
            </a:r>
            <a:r>
              <a:rPr lang="ru-RU" i="1" dirty="0">
                <a:hlinkClick r:id="rId3"/>
              </a:rPr>
              <a:t> </a:t>
            </a:r>
            <a:r>
              <a:rPr lang="ru-RU" i="1" dirty="0" err="1">
                <a:hlinkClick r:id="rId3"/>
              </a:rPr>
              <a:t>Skills</a:t>
            </a:r>
            <a:r>
              <a:rPr lang="ru-RU" i="1" dirty="0">
                <a:hlinkClick r:id="rId3"/>
              </a:rPr>
              <a:t> </a:t>
            </a:r>
            <a:r>
              <a:rPr lang="ru-RU" i="1" dirty="0" smtClean="0">
                <a:hlinkClick r:id="rId3"/>
              </a:rPr>
              <a:t>2020</a:t>
            </a:r>
            <a:r>
              <a:rPr lang="ru-RU" u="sng" dirty="0" smtClean="0"/>
              <a:t>)</a:t>
            </a:r>
            <a:endParaRPr lang="ru-RU" i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95513" y="2060575"/>
            <a:ext cx="6491287" cy="4537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Междисциплинарность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Проектное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мышление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Управление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информацией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Умение работать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удаленно</a:t>
            </a:r>
          </a:p>
          <a:p>
            <a:pPr eaLnBrk="1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Самомотивация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Тайм-менеджемент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Управление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онлайн-рекрутингом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173" name="Picture 4" descr="Картинки по запросу современное образование фото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588" y="4292600"/>
            <a:ext cx="2097087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PSD Sources - Business Templat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63713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050" y="274638"/>
            <a:ext cx="663575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Экспансия </a:t>
            </a:r>
            <a:r>
              <a:rPr lang="ru-RU" b="1" dirty="0"/>
              <a:t>образования в Интернет</a:t>
            </a:r>
            <a:endParaRPr lang="ru-RU" i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95513" y="2060575"/>
            <a:ext cx="6491287" cy="4392613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Число студентов, обучающихся в системе высшего образования в настоящее время превышает 200 миллионов во всем мире, по сравнению с 47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млн.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 1980 году. Контингент учащихся, по прогнозам, превысит 660 миллионов к 2040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году,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это будет означать 10% населения мира в возрасте 15-79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лет (по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сравнению с 4% в 2012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году)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197" name="Picture 2" descr="Похожее изображе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9925" y="765175"/>
            <a:ext cx="181610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PSD Sources - Business Templat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63713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050" y="274638"/>
            <a:ext cx="6635750" cy="11382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Внедрение </a:t>
            </a:r>
            <a:r>
              <a:rPr lang="ru-RU" b="1" dirty="0"/>
              <a:t>новых принципов управления </a:t>
            </a:r>
            <a:r>
              <a:rPr lang="ru-RU" b="1" dirty="0" smtClean="0"/>
              <a:t>образованием</a:t>
            </a:r>
            <a:endParaRPr lang="ru-RU" i="1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24075" y="2133600"/>
            <a:ext cx="6491288" cy="4248150"/>
          </a:xfrm>
        </p:spPr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«Управление талантами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»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- совокупность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инструментов управления персоналом, которые дают возможность организации привлекать, эффективно использовать и удерживать сотрудников, которые вносят существенный вклад в развитие организации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SD Sources - Business Templat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63713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150" y="4221163"/>
            <a:ext cx="7308850" cy="26368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Стив Джобс: </a:t>
            </a:r>
            <a:r>
              <a:rPr lang="ru-RU" sz="3600" b="1" dirty="0">
                <a:solidFill>
                  <a:schemeClr val="tx2">
                    <a:lumMod val="75000"/>
                  </a:schemeClr>
                </a:solidFill>
              </a:rPr>
              <a:t>«Нет смысла нанимать толковых людей, а затем указывать, что им делать. Мы нанимаем людей, чтобы они говорили, что делать нам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  <a:r>
              <a:rPr lang="ru-RU" dirty="0"/>
              <a:t/>
            </a:r>
            <a:br>
              <a:rPr lang="ru-RU" dirty="0"/>
            </a:br>
            <a:endParaRPr lang="ru-RU" i="1" dirty="0"/>
          </a:p>
        </p:txBody>
      </p:sp>
      <p:sp>
        <p:nvSpPr>
          <p:cNvPr id="10244" name="Текст 4"/>
          <p:cNvSpPr>
            <a:spLocks noGrp="1"/>
          </p:cNvSpPr>
          <p:nvPr>
            <p:ph type="body" idx="1"/>
          </p:nvPr>
        </p:nvSpPr>
        <p:spPr>
          <a:xfrm>
            <a:off x="2051050" y="333375"/>
            <a:ext cx="2736850" cy="639763"/>
          </a:xfrm>
        </p:spPr>
        <p:txBody>
          <a:bodyPr/>
          <a:lstStyle/>
          <a:p>
            <a:pPr algn="ctr" eaLnBrk="1" hangingPunct="1"/>
            <a:r>
              <a:rPr lang="ru-RU" smtClean="0"/>
              <a:t>ИСПОЛНИТЕЛЬ</a:t>
            </a:r>
          </a:p>
        </p:txBody>
      </p:sp>
      <p:sp>
        <p:nvSpPr>
          <p:cNvPr id="10245" name="Содержимое 6"/>
          <p:cNvSpPr>
            <a:spLocks noGrp="1"/>
          </p:cNvSpPr>
          <p:nvPr>
            <p:ph sz="half" idx="2"/>
          </p:nvPr>
        </p:nvSpPr>
        <p:spPr>
          <a:xfrm>
            <a:off x="2051050" y="1125538"/>
            <a:ext cx="2736850" cy="266382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246" name="Текст 7"/>
          <p:cNvSpPr>
            <a:spLocks noGrp="1"/>
          </p:cNvSpPr>
          <p:nvPr>
            <p:ph type="body" sz="quarter" idx="3"/>
          </p:nvPr>
        </p:nvSpPr>
        <p:spPr>
          <a:xfrm>
            <a:off x="5651500" y="333375"/>
            <a:ext cx="3035300" cy="639763"/>
          </a:xfrm>
        </p:spPr>
        <p:txBody>
          <a:bodyPr/>
          <a:lstStyle/>
          <a:p>
            <a:pPr algn="ctr" eaLnBrk="1" hangingPunct="1"/>
            <a:r>
              <a:rPr lang="ru-RU" smtClean="0"/>
              <a:t>ГЕНЕРАТОР</a:t>
            </a:r>
          </a:p>
        </p:txBody>
      </p:sp>
      <p:sp>
        <p:nvSpPr>
          <p:cNvPr id="10247" name="Содержимое 8"/>
          <p:cNvSpPr>
            <a:spLocks noGrp="1"/>
          </p:cNvSpPr>
          <p:nvPr>
            <p:ph sz="quarter" idx="4"/>
          </p:nvPr>
        </p:nvSpPr>
        <p:spPr>
          <a:xfrm>
            <a:off x="5795963" y="1268413"/>
            <a:ext cx="2962275" cy="252095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248" name="AutoShape 2" descr="Картинки по запросу исполнител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0249" name="Picture 4" descr="http://www.rusedu.info/upload/cmp/im_U12_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98675" y="1139825"/>
            <a:ext cx="2617788" cy="243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0" name="AutoShape 6" descr="Картинки по запросу генератор ид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0251" name="Picture 8" descr="http://key.in.ua/images/ide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1863" y="1196975"/>
            <a:ext cx="2414587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2" name="AutoShape 12" descr="Картинки по запросу знак вопроса и восклица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0253" name="Picture 14" descr="http://thumbs.dreamstime.com/thumb_1881/1881312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463" y="1557338"/>
            <a:ext cx="1511300" cy="166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311</Words>
  <Application>Microsoft Office PowerPoint</Application>
  <PresentationFormat>Экран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Bookman Old Style</vt:lpstr>
      <vt:lpstr>Тема Office</vt:lpstr>
      <vt:lpstr>ИННОВАЦИОННЫЕ ТЕНДЕНЦИИ В ОБРАЗОВАНИИ КАК ОТВЕТ НА ВЫЗОВЫ ГЛОБАЛИЗАЦИИ</vt:lpstr>
      <vt:lpstr>Изменение самого образа современного образования</vt:lpstr>
      <vt:lpstr>Сокращение дистанции между университетами и обществом</vt:lpstr>
      <vt:lpstr>Изменение структуры заказа образованию со стороны общества</vt:lpstr>
      <vt:lpstr>Важнейшие навыки для успеха в работе будущего  (Future Work Skills 2020)</vt:lpstr>
      <vt:lpstr>Важнейшие навыки для успеха в работе будущего  (Future Work Skills 2020)</vt:lpstr>
      <vt:lpstr>Экспансия образования в Интернет</vt:lpstr>
      <vt:lpstr>Внедрение новых принципов управления образованием</vt:lpstr>
      <vt:lpstr>Стив Джобс: «Нет смысла нанимать толковых людей, а затем указывать, что им делать. Мы нанимаем людей, чтобы они говорили, что делать нам» </vt:lpstr>
      <vt:lpstr>Усиливающаяся ориентация на предпринимательско- ориентированные формы и принципы образовательной активности</vt:lpstr>
      <vt:lpstr>Смена функций университетов  </vt:lpstr>
      <vt:lpstr>Успехов вам!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DiMiKa</dc:creator>
  <cp:lastModifiedBy>DiMiKa</cp:lastModifiedBy>
  <cp:revision>30</cp:revision>
  <dcterms:created xsi:type="dcterms:W3CDTF">2016-04-15T09:50:49Z</dcterms:created>
  <dcterms:modified xsi:type="dcterms:W3CDTF">2016-04-16T06:31:16Z</dcterms:modified>
</cp:coreProperties>
</file>