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A7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9" autoAdjust="0"/>
    <p:restoredTop sz="94660"/>
  </p:normalViewPr>
  <p:slideViewPr>
    <p:cSldViewPr>
      <p:cViewPr varScale="1">
        <p:scale>
          <a:sx n="69" d="100"/>
          <a:sy n="69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952CA5-7758-4CD8-A5B4-39A9B4038775}" type="datetimeFigureOut">
              <a:rPr lang="ru-RU" smtClean="0"/>
              <a:pPr/>
              <a:t>13.04.2016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EC09E-CFA4-4130-9F7D-8EA65390EC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5065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CEC09E-CFA4-4130-9F7D-8EA65390EC4D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34389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CEC09E-CFA4-4130-9F7D-8EA65390EC4D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29526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CEC09E-CFA4-4130-9F7D-8EA65390EC4D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46379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1B868-E4E7-4ECC-A0DD-D86BBDA9284A}" type="datetimeFigureOut">
              <a:rPr lang="ru-RU" smtClean="0"/>
              <a:pPr/>
              <a:t>13.04.2016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BD536-5564-442F-9EB5-6A06171ADB4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1B868-E4E7-4ECC-A0DD-D86BBDA9284A}" type="datetimeFigureOut">
              <a:rPr lang="ru-RU" smtClean="0"/>
              <a:pPr/>
              <a:t>13.04.2016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BD536-5564-442F-9EB5-6A06171ADB4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1B868-E4E7-4ECC-A0DD-D86BBDA9284A}" type="datetimeFigureOut">
              <a:rPr lang="ru-RU" smtClean="0"/>
              <a:pPr/>
              <a:t>13.04.2016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BD536-5564-442F-9EB5-6A06171ADB4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1B868-E4E7-4ECC-A0DD-D86BBDA9284A}" type="datetimeFigureOut">
              <a:rPr lang="ru-RU" smtClean="0"/>
              <a:pPr/>
              <a:t>13.04.2016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BD536-5564-442F-9EB5-6A06171ADB4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1B868-E4E7-4ECC-A0DD-D86BBDA9284A}" type="datetimeFigureOut">
              <a:rPr lang="ru-RU" smtClean="0"/>
              <a:pPr/>
              <a:t>13.04.2016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BD536-5564-442F-9EB5-6A06171ADB4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1B868-E4E7-4ECC-A0DD-D86BBDA9284A}" type="datetimeFigureOut">
              <a:rPr lang="ru-RU" smtClean="0"/>
              <a:pPr/>
              <a:t>13.04.2016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BD536-5564-442F-9EB5-6A06171ADB4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1B868-E4E7-4ECC-A0DD-D86BBDA9284A}" type="datetimeFigureOut">
              <a:rPr lang="ru-RU" smtClean="0"/>
              <a:pPr/>
              <a:t>13.04.2016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BD536-5564-442F-9EB5-6A06171ADB4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1B868-E4E7-4ECC-A0DD-D86BBDA9284A}" type="datetimeFigureOut">
              <a:rPr lang="ru-RU" smtClean="0"/>
              <a:pPr/>
              <a:t>13.04.2016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BD536-5564-442F-9EB5-6A06171ADB4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1B868-E4E7-4ECC-A0DD-D86BBDA9284A}" type="datetimeFigureOut">
              <a:rPr lang="ru-RU" smtClean="0"/>
              <a:pPr/>
              <a:t>13.04.2016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BD536-5564-442F-9EB5-6A06171ADB4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1B868-E4E7-4ECC-A0DD-D86BBDA9284A}" type="datetimeFigureOut">
              <a:rPr lang="ru-RU" smtClean="0"/>
              <a:pPr/>
              <a:t>13.04.2016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BD536-5564-442F-9EB5-6A06171ADB4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1B868-E4E7-4ECC-A0DD-D86BBDA9284A}" type="datetimeFigureOut">
              <a:rPr lang="ru-RU" smtClean="0"/>
              <a:pPr/>
              <a:t>13.04.2016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6BD536-5564-442F-9EB5-6A06171ADB4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701B868-E4E7-4ECC-A0DD-D86BBDA9284A}" type="datetimeFigureOut">
              <a:rPr lang="ru-RU" smtClean="0"/>
              <a:pPr/>
              <a:t>13.04.2016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6BD536-5564-442F-9EB5-6A06171ADB46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484784"/>
            <a:ext cx="8784976" cy="3312368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ПОДГОТОВКА СТУДЕНТОВ ФАКУЛЬТЕТА</a:t>
            </a:r>
            <a:r>
              <a:rPr lang="ru-RU" sz="4400" dirty="0" smtClean="0"/>
              <a:t> </a:t>
            </a:r>
            <a:r>
              <a:rPr lang="ru-RU" sz="4400" dirty="0" smtClean="0">
                <a:solidFill>
                  <a:schemeClr val="tx1">
                    <a:lumMod val="95000"/>
                  </a:schemeClr>
                </a:solidFill>
              </a:rPr>
              <a:t>«</a:t>
            </a:r>
            <a:r>
              <a:rPr lang="ru-RU" sz="4400" dirty="0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БУ</a:t>
            </a:r>
            <a:r>
              <a:rPr lang="ru-RU" sz="4400" dirty="0" smtClean="0">
                <a:solidFill>
                  <a:schemeClr val="tx1">
                    <a:lumMod val="95000"/>
                  </a:schemeClr>
                </a:solidFill>
              </a:rPr>
              <a:t>»</a:t>
            </a:r>
            <a:r>
              <a:rPr lang="uk-UA" sz="4400" dirty="0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uk-UA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К ПРЕДПРИНИМАТЕЛЬСКОЙ  ДЕЯТЕЛЬНОСТИ: ИЗУЧЕНИЕ И АНАЛИЗ НУА</a:t>
            </a:r>
            <a:r>
              <a:rPr lang="ru-RU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endParaRPr lang="ru-RU" sz="4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7864" y="5500702"/>
            <a:ext cx="5616624" cy="648072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Чубенко Алёна (БУ-21)</a:t>
            </a:r>
            <a:endParaRPr lang="ru-RU" sz="3600" dirty="0"/>
          </a:p>
        </p:txBody>
      </p:sp>
      <p:pic>
        <p:nvPicPr>
          <p:cNvPr id="1026" name="Рисунок 1" descr="ЭмблемаНУА 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59632" cy="1259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720080"/>
          </a:xfrm>
        </p:spPr>
        <p:txBody>
          <a:bodyPr/>
          <a:lstStyle/>
          <a:p>
            <a:pPr algn="ctr"/>
            <a:r>
              <a:rPr lang="ru-RU" altLang="uk-UA" sz="4000" u="sng" dirty="0" smtClean="0">
                <a:solidFill>
                  <a:schemeClr val="tx1"/>
                </a:solidFill>
                <a:latin typeface="Calibri" pitchFamily="34" charset="0"/>
              </a:rPr>
              <a:t>Список литературы:</a:t>
            </a:r>
            <a:endParaRPr lang="ru-RU" sz="4000" u="sng" dirty="0">
              <a:latin typeface="Calibri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980728"/>
            <a:ext cx="8136904" cy="554461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400" dirty="0" smtClean="0"/>
              <a:t>1</a:t>
            </a:r>
            <a:r>
              <a:rPr lang="ru-RU" sz="2800" dirty="0" smtClean="0"/>
              <a:t>. </a:t>
            </a:r>
            <a:r>
              <a:rPr lang="ru-RU" sz="2800" dirty="0" err="1" smtClean="0"/>
              <a:t>Варганова</a:t>
            </a:r>
            <a:r>
              <a:rPr lang="ru-RU" sz="2800" dirty="0" smtClean="0"/>
              <a:t>  О. В. Практическая подготовка будущих экономистов / О. В. </a:t>
            </a:r>
            <a:r>
              <a:rPr lang="ru-RU" sz="2800" dirty="0" err="1" smtClean="0"/>
              <a:t>Варганова</a:t>
            </a:r>
            <a:r>
              <a:rPr lang="ru-RU" sz="2800" dirty="0" smtClean="0"/>
              <a:t> // Экономика образования. </a:t>
            </a:r>
            <a:r>
              <a:rPr lang="ru-RU" sz="2800" dirty="0"/>
              <a:t>– 2004. – </a:t>
            </a:r>
            <a:r>
              <a:rPr lang="ru-RU" sz="2800" dirty="0" smtClean="0"/>
              <a:t>№</a:t>
            </a:r>
            <a:r>
              <a:rPr lang="ru-RU" sz="2800" dirty="0"/>
              <a:t>6. – </a:t>
            </a:r>
            <a:r>
              <a:rPr lang="ru-RU" sz="2800" dirty="0" smtClean="0"/>
              <a:t>С.77–86.</a:t>
            </a:r>
            <a:endParaRPr lang="ru-RU" sz="2800" dirty="0"/>
          </a:p>
          <a:p>
            <a:pPr algn="just"/>
            <a:r>
              <a:rPr lang="ru-RU" sz="2800" dirty="0" smtClean="0"/>
              <a:t>2. Сухов С. </a:t>
            </a:r>
            <a:r>
              <a:rPr lang="ru-RU" sz="2800" dirty="0" err="1" smtClean="0"/>
              <a:t>Ряховский</a:t>
            </a:r>
            <a:r>
              <a:rPr lang="ru-RU" sz="2800" dirty="0" smtClean="0"/>
              <a:t> А. Рынок труда и проблема трудоустройства / С. Сухов А. </a:t>
            </a:r>
            <a:r>
              <a:rPr lang="ru-RU" sz="2800" dirty="0" err="1" smtClean="0"/>
              <a:t>Ряховский</a:t>
            </a:r>
            <a:r>
              <a:rPr lang="ru-RU" sz="2800" dirty="0" smtClean="0"/>
              <a:t> // Высшее образование в России. – 2006. </a:t>
            </a:r>
            <a:r>
              <a:rPr lang="ru-RU" sz="2800" dirty="0"/>
              <a:t>– №4. – </a:t>
            </a:r>
            <a:r>
              <a:rPr lang="ru-RU" sz="2800" dirty="0" smtClean="0"/>
              <a:t>С. 10–15.</a:t>
            </a:r>
          </a:p>
          <a:p>
            <a:pPr algn="just"/>
            <a:r>
              <a:rPr lang="ru-RU" sz="2800" dirty="0" smtClean="0"/>
              <a:t>3. </a:t>
            </a:r>
            <a:r>
              <a:rPr lang="ru-RU" sz="2800" dirty="0" err="1" smtClean="0"/>
              <a:t>Тирпак</a:t>
            </a:r>
            <a:r>
              <a:rPr lang="ru-RU" sz="2800" dirty="0" smtClean="0"/>
              <a:t> І. В. </a:t>
            </a:r>
            <a:r>
              <a:rPr lang="ru-RU" sz="2800" dirty="0" err="1" smtClean="0"/>
              <a:t>Основи</a:t>
            </a:r>
            <a:r>
              <a:rPr lang="ru-RU" sz="2800" dirty="0" smtClean="0"/>
              <a:t> </a:t>
            </a:r>
            <a:r>
              <a:rPr lang="ru-RU" sz="2800" dirty="0" err="1" smtClean="0"/>
              <a:t>економіки</a:t>
            </a:r>
            <a:r>
              <a:rPr lang="ru-RU" sz="2800" dirty="0" smtClean="0"/>
              <a:t> та </a:t>
            </a:r>
            <a:r>
              <a:rPr lang="ru-RU" sz="2800" dirty="0" err="1" smtClean="0"/>
              <a:t>організації</a:t>
            </a:r>
            <a:r>
              <a:rPr lang="ru-RU" sz="2800" dirty="0" smtClean="0"/>
              <a:t> </a:t>
            </a:r>
            <a:r>
              <a:rPr lang="ru-RU" sz="2800" dirty="0" err="1" smtClean="0"/>
              <a:t>підприємства</a:t>
            </a:r>
            <a:r>
              <a:rPr lang="ru-RU" sz="2800" dirty="0" smtClean="0"/>
              <a:t>. </a:t>
            </a:r>
            <a:r>
              <a:rPr lang="ru-RU" sz="2800" dirty="0" err="1" smtClean="0"/>
              <a:t>Навчальний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пос</a:t>
            </a:r>
            <a:r>
              <a:rPr lang="uk-UA" sz="2800" dirty="0" err="1" smtClean="0"/>
              <a:t>ібник</a:t>
            </a:r>
            <a:r>
              <a:rPr lang="uk-UA" sz="2800" dirty="0" smtClean="0"/>
              <a:t>. – К.: Кондор. </a:t>
            </a:r>
            <a:br>
              <a:rPr lang="uk-UA" sz="2800" dirty="0" smtClean="0"/>
            </a:br>
            <a:r>
              <a:rPr lang="uk-UA" sz="2800" dirty="0" smtClean="0"/>
              <a:t>– 2011. – 284 с.</a:t>
            </a:r>
            <a:endParaRPr lang="en-US" sz="2800" dirty="0" smtClean="0"/>
          </a:p>
          <a:p>
            <a:pPr algn="just"/>
            <a:r>
              <a:rPr lang="uk-UA" sz="2800" dirty="0" smtClean="0"/>
              <a:t>4.</a:t>
            </a:r>
            <a:r>
              <a:rPr lang="ru-RU" sz="2800" dirty="0" smtClean="0"/>
              <a:t> Народная </a:t>
            </a:r>
            <a:r>
              <a:rPr lang="ru-RU" sz="2800" dirty="0"/>
              <a:t>украинская академия [Электронный </a:t>
            </a:r>
            <a:r>
              <a:rPr lang="ru-RU" sz="2800" dirty="0" smtClean="0"/>
              <a:t>ресурс] // Режим </a:t>
            </a:r>
            <a:r>
              <a:rPr lang="ru-RU" sz="2800" dirty="0"/>
              <a:t>доступа: http://www.nua.kharkov.ua</a:t>
            </a:r>
            <a:r>
              <a:rPr lang="ru-RU" sz="2800" dirty="0" smtClean="0"/>
              <a:t>/</a:t>
            </a:r>
          </a:p>
          <a:p>
            <a:pPr algn="just"/>
            <a:r>
              <a:rPr lang="ru-RU" sz="2800" dirty="0" smtClean="0"/>
              <a:t>5. Народная украинская академия: вчера, сегодня, завтра... : [</a:t>
            </a:r>
            <a:r>
              <a:rPr lang="ru-RU" sz="2800" dirty="0" err="1" smtClean="0"/>
              <a:t>юбилейн</a:t>
            </a:r>
            <a:r>
              <a:rPr lang="ru-RU" sz="2800" dirty="0" smtClean="0"/>
              <a:t>. </a:t>
            </a:r>
            <a:r>
              <a:rPr lang="ru-RU" sz="2800" dirty="0" err="1" smtClean="0"/>
              <a:t>вып</a:t>
            </a:r>
            <a:r>
              <a:rPr lang="ru-RU" sz="2800" dirty="0" smtClean="0"/>
              <a:t>. / Нар. </a:t>
            </a:r>
            <a:r>
              <a:rPr lang="ru-RU" sz="2800" dirty="0" err="1" smtClean="0"/>
              <a:t>укр</a:t>
            </a:r>
            <a:r>
              <a:rPr lang="ru-RU" sz="2800" dirty="0" smtClean="0"/>
              <a:t>. акад. ; рук. авт. коллектива В. И. Астахова ; под общ. ред. </a:t>
            </a:r>
            <a:br>
              <a:rPr lang="ru-RU" sz="2800" dirty="0" smtClean="0"/>
            </a:br>
            <a:r>
              <a:rPr lang="ru-RU" sz="2800" dirty="0" smtClean="0"/>
              <a:t>Е. В. Астаховой]. - Х., 2001. - 188 с. </a:t>
            </a:r>
          </a:p>
          <a:p>
            <a:pPr algn="just"/>
            <a:endParaRPr lang="ru-RU" sz="2400" dirty="0" smtClean="0"/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388424" y="638132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2</a:t>
            </a:r>
            <a:endParaRPr lang="ru-RU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755584"/>
            <a:ext cx="7992888" cy="3816424"/>
          </a:xfrm>
        </p:spPr>
        <p:txBody>
          <a:bodyPr>
            <a:noAutofit/>
          </a:bodyPr>
          <a:lstStyle/>
          <a:p>
            <a:pPr algn="ctr"/>
            <a:r>
              <a:rPr lang="ru-RU" sz="4800" u="sng" dirty="0" smtClean="0">
                <a:solidFill>
                  <a:schemeClr val="bg1"/>
                </a:solidFill>
                <a:latin typeface="+mn-lt"/>
              </a:rPr>
              <a:t>Предпринимательство</a:t>
            </a:r>
            <a:r>
              <a:rPr lang="ru-RU" sz="4000" dirty="0" smtClean="0">
                <a:solidFill>
                  <a:schemeClr val="bg1"/>
                </a:solidFill>
                <a:latin typeface="+mn-lt"/>
              </a:rPr>
              <a:t> – </a:t>
            </a:r>
            <a:r>
              <a:rPr lang="ru-RU" sz="3400" dirty="0" smtClean="0">
                <a:solidFill>
                  <a:schemeClr val="bg1"/>
                </a:solidFill>
                <a:latin typeface="+mn-lt"/>
              </a:rPr>
              <a:t>это инициатива, направленная на достижение наилучшего результата  хозяйственной деятельности, на получение экономической выгоды, которая идет на свой риск и под свою ответственность.</a:t>
            </a:r>
            <a:endParaRPr lang="ru-RU" sz="3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60432" y="6471575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3</a:t>
            </a:r>
            <a:endParaRPr lang="ru-R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89678"/>
            <a:ext cx="8496944" cy="1124744"/>
          </a:xfrm>
        </p:spPr>
        <p:txBody>
          <a:bodyPr/>
          <a:lstStyle/>
          <a:p>
            <a:pPr algn="ctr"/>
            <a:r>
              <a:rPr lang="ru-RU" sz="3200" u="sng" dirty="0" smtClean="0">
                <a:solidFill>
                  <a:schemeClr val="tx1"/>
                </a:solidFill>
                <a:latin typeface="Calibri" pitchFamily="34" charset="0"/>
              </a:rPr>
              <a:t>Предметы, которые готовят к предпринимательству:</a:t>
            </a:r>
            <a:endParaRPr lang="ru-RU" sz="3200" u="sng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214422"/>
            <a:ext cx="8028384" cy="5166906"/>
          </a:xfrm>
        </p:spPr>
        <p:txBody>
          <a:bodyPr>
            <a:normAutofit fontScale="40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ru-RU" sz="6000" dirty="0" smtClean="0"/>
              <a:t>Менеджмент;</a:t>
            </a:r>
          </a:p>
          <a:p>
            <a:pPr>
              <a:buFont typeface="Arial" pitchFamily="34" charset="0"/>
              <a:buChar char="•"/>
            </a:pPr>
            <a:r>
              <a:rPr lang="ru-RU" sz="6000" dirty="0" smtClean="0"/>
              <a:t>Маркетинг;</a:t>
            </a:r>
          </a:p>
          <a:p>
            <a:pPr>
              <a:buFont typeface="Arial" pitchFamily="34" charset="0"/>
              <a:buChar char="•"/>
            </a:pPr>
            <a:r>
              <a:rPr lang="ru-RU" sz="6000" dirty="0" smtClean="0"/>
              <a:t>Организация производства; </a:t>
            </a:r>
          </a:p>
          <a:p>
            <a:pPr>
              <a:buFont typeface="Arial" pitchFamily="34" charset="0"/>
              <a:buChar char="•"/>
            </a:pPr>
            <a:r>
              <a:rPr lang="ru-RU" sz="6000" dirty="0" smtClean="0"/>
              <a:t>Аудит;</a:t>
            </a:r>
          </a:p>
          <a:p>
            <a:pPr>
              <a:buFont typeface="Arial" pitchFamily="34" charset="0"/>
              <a:buChar char="•"/>
            </a:pPr>
            <a:r>
              <a:rPr lang="ru-RU" sz="6000" dirty="0" smtClean="0"/>
              <a:t>Стратегия предприятия;</a:t>
            </a:r>
          </a:p>
          <a:p>
            <a:pPr>
              <a:buFont typeface="Arial" pitchFamily="34" charset="0"/>
              <a:buChar char="•"/>
            </a:pPr>
            <a:r>
              <a:rPr lang="ru-RU" sz="6000" dirty="0" smtClean="0"/>
              <a:t>Потенциал и развитие предприятия;</a:t>
            </a:r>
          </a:p>
          <a:p>
            <a:pPr>
              <a:buFont typeface="Arial" pitchFamily="34" charset="0"/>
              <a:buChar char="•"/>
            </a:pPr>
            <a:r>
              <a:rPr lang="ru-RU" sz="6000" dirty="0" smtClean="0"/>
              <a:t>Хозяйственное, трудовое, административное, уголовное право;</a:t>
            </a:r>
          </a:p>
          <a:p>
            <a:pPr>
              <a:buFont typeface="Arial" pitchFamily="34" charset="0"/>
              <a:buChar char="•"/>
            </a:pPr>
            <a:r>
              <a:rPr lang="ru-RU" sz="6000" dirty="0" smtClean="0"/>
              <a:t>Управление затратами;</a:t>
            </a:r>
          </a:p>
          <a:p>
            <a:pPr>
              <a:buFont typeface="Arial" pitchFamily="34" charset="0"/>
              <a:buChar char="•"/>
            </a:pPr>
            <a:r>
              <a:rPr lang="ru-RU" sz="6000" dirty="0" smtClean="0"/>
              <a:t>Инвестирование;</a:t>
            </a:r>
          </a:p>
          <a:p>
            <a:pPr>
              <a:buFont typeface="Arial" pitchFamily="34" charset="0"/>
              <a:buChar char="•"/>
            </a:pPr>
            <a:r>
              <a:rPr lang="ru-RU" sz="6000" dirty="0" smtClean="0"/>
              <a:t>Инновационное развитие предприятия;</a:t>
            </a:r>
          </a:p>
          <a:p>
            <a:pPr>
              <a:buFont typeface="Arial" pitchFamily="34" charset="0"/>
              <a:buChar char="•"/>
            </a:pPr>
            <a:r>
              <a:rPr lang="ru-RU" sz="6000" dirty="0" smtClean="0"/>
              <a:t>Интеллектуальный бизнес;</a:t>
            </a:r>
          </a:p>
          <a:p>
            <a:pPr>
              <a:buFont typeface="Arial" pitchFamily="34" charset="0"/>
              <a:buChar char="•"/>
            </a:pPr>
            <a:r>
              <a:rPr lang="ru-RU" sz="6000" dirty="0" smtClean="0"/>
              <a:t>Формирование бизнес</a:t>
            </a:r>
            <a:r>
              <a:rPr lang="en-US" sz="6000" dirty="0" smtClean="0"/>
              <a:t>-</a:t>
            </a:r>
            <a:r>
              <a:rPr lang="ru-RU" sz="6000" dirty="0" smtClean="0"/>
              <a:t>модели предприятия;</a:t>
            </a:r>
          </a:p>
          <a:p>
            <a:pPr>
              <a:buFont typeface="Arial" pitchFamily="34" charset="0"/>
              <a:buChar char="•"/>
            </a:pPr>
            <a:r>
              <a:rPr lang="ru-RU" sz="6000" dirty="0" smtClean="0"/>
              <a:t>Бизнес план: технология, разработки и обоснования и др.</a:t>
            </a:r>
          </a:p>
          <a:p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8567936" y="6381328"/>
            <a:ext cx="324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4</a:t>
            </a:r>
            <a:endParaRPr lang="ru-RU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16632"/>
            <a:ext cx="7851648" cy="1080120"/>
          </a:xfrm>
        </p:spPr>
        <p:txBody>
          <a:bodyPr>
            <a:normAutofit/>
          </a:bodyPr>
          <a:lstStyle/>
          <a:p>
            <a:pPr algn="ctr"/>
            <a:r>
              <a:rPr lang="ru-RU" sz="4800" u="sng" dirty="0" smtClean="0">
                <a:solidFill>
                  <a:schemeClr val="tx1"/>
                </a:solidFill>
                <a:latin typeface="Calibri" pitchFamily="34" charset="0"/>
              </a:rPr>
              <a:t>Виды и названи</a:t>
            </a:r>
            <a:r>
              <a:rPr lang="ru-RU" sz="4800" u="sng" dirty="0">
                <a:solidFill>
                  <a:schemeClr val="tx1"/>
                </a:solidFill>
                <a:latin typeface="Calibri" pitchFamily="34" charset="0"/>
              </a:rPr>
              <a:t>я</a:t>
            </a:r>
            <a:r>
              <a:rPr lang="ru-RU" sz="4800" u="sng" dirty="0" smtClean="0">
                <a:solidFill>
                  <a:schemeClr val="tx1"/>
                </a:solidFill>
                <a:latin typeface="Calibri" pitchFamily="34" charset="0"/>
              </a:rPr>
              <a:t> практик</a:t>
            </a:r>
            <a:r>
              <a:rPr lang="ru-RU" sz="4800" u="sng" dirty="0" smtClean="0">
                <a:solidFill>
                  <a:schemeClr val="tx1"/>
                </a:solidFill>
              </a:rPr>
              <a:t>:</a:t>
            </a:r>
            <a:endParaRPr lang="ru-RU" sz="4800" u="sng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340768"/>
            <a:ext cx="8280920" cy="4680520"/>
          </a:xfrm>
        </p:spPr>
        <p:txBody>
          <a:bodyPr>
            <a:normAutofit/>
          </a:bodyPr>
          <a:lstStyle/>
          <a:p>
            <a:pPr algn="l">
              <a:buClr>
                <a:schemeClr val="tx1"/>
              </a:buClr>
              <a:buSzPct val="100000"/>
            </a:pPr>
            <a:r>
              <a:rPr lang="en-US" sz="3600" dirty="0" smtClean="0">
                <a:latin typeface="Calibri" pitchFamily="34" charset="0"/>
              </a:rPr>
              <a:t>I. </a:t>
            </a:r>
            <a:r>
              <a:rPr lang="ru-RU" sz="3600" dirty="0" smtClean="0">
                <a:latin typeface="Calibri" pitchFamily="34" charset="0"/>
              </a:rPr>
              <a:t>Учебная ознакомительная безотрывная практика; </a:t>
            </a:r>
          </a:p>
          <a:p>
            <a:pPr algn="l">
              <a:buClr>
                <a:schemeClr val="tx1"/>
              </a:buClr>
              <a:buSzPct val="100000"/>
            </a:pPr>
            <a:r>
              <a:rPr lang="en-US" sz="3600" dirty="0" smtClean="0">
                <a:latin typeface="Calibri" pitchFamily="34" charset="0"/>
              </a:rPr>
              <a:t>II. </a:t>
            </a:r>
            <a:r>
              <a:rPr lang="ru-RU" sz="3600" dirty="0" smtClean="0">
                <a:latin typeface="Calibri" pitchFamily="34" charset="0"/>
              </a:rPr>
              <a:t>Производственная бухгалтерская практика;</a:t>
            </a:r>
          </a:p>
          <a:p>
            <a:pPr algn="l">
              <a:buClr>
                <a:schemeClr val="tx1"/>
              </a:buClr>
              <a:buSzPct val="100000"/>
            </a:pPr>
            <a:r>
              <a:rPr lang="en-US" sz="3600" dirty="0" smtClean="0">
                <a:latin typeface="Calibri" pitchFamily="34" charset="0"/>
              </a:rPr>
              <a:t>IV. </a:t>
            </a:r>
            <a:r>
              <a:rPr lang="ru-RU" sz="3600" dirty="0" smtClean="0">
                <a:latin typeface="Calibri" pitchFamily="34" charset="0"/>
              </a:rPr>
              <a:t>Экономическая </a:t>
            </a:r>
            <a:r>
              <a:rPr lang="ru-RU" sz="3600" dirty="0" err="1" smtClean="0">
                <a:latin typeface="Calibri" pitchFamily="34" charset="0"/>
              </a:rPr>
              <a:t>тренинговая</a:t>
            </a:r>
            <a:r>
              <a:rPr lang="ru-RU" sz="3600" dirty="0" smtClean="0">
                <a:latin typeface="Calibri" pitchFamily="34" charset="0"/>
              </a:rPr>
              <a:t> практика;</a:t>
            </a:r>
          </a:p>
          <a:p>
            <a:pPr algn="l">
              <a:buClr>
                <a:schemeClr val="tx1"/>
              </a:buClr>
              <a:buSzPct val="100000"/>
            </a:pPr>
            <a:r>
              <a:rPr lang="en-US" sz="3600" dirty="0" smtClean="0">
                <a:latin typeface="Calibri" pitchFamily="34" charset="0"/>
              </a:rPr>
              <a:t>V. </a:t>
            </a:r>
            <a:r>
              <a:rPr lang="ru-RU" sz="3600" dirty="0" smtClean="0">
                <a:latin typeface="Calibri" pitchFamily="34" charset="0"/>
              </a:rPr>
              <a:t>Научно-педагогическая практика;</a:t>
            </a:r>
          </a:p>
          <a:p>
            <a:pPr algn="l">
              <a:buClr>
                <a:schemeClr val="tx1"/>
              </a:buClr>
              <a:buSzPct val="100000"/>
            </a:pPr>
            <a:r>
              <a:rPr lang="en-US" sz="3600" dirty="0" smtClean="0">
                <a:latin typeface="Calibri" pitchFamily="34" charset="0"/>
              </a:rPr>
              <a:t>VI. </a:t>
            </a:r>
            <a:r>
              <a:rPr lang="ru-RU" sz="3600" dirty="0" smtClean="0">
                <a:latin typeface="Calibri" pitchFamily="34" charset="0"/>
              </a:rPr>
              <a:t>Производственная практика. </a:t>
            </a:r>
          </a:p>
          <a:p>
            <a:pPr marL="571500" indent="-571500" algn="l">
              <a:buClr>
                <a:schemeClr val="tx1"/>
              </a:buClr>
              <a:buSzPct val="100000"/>
              <a:buFont typeface="+mj-lt"/>
              <a:buAutoNum type="romanUcPeriod"/>
            </a:pPr>
            <a:endParaRPr lang="ru-RU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532440" y="6381328"/>
            <a:ext cx="507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5</a:t>
            </a:r>
            <a:endParaRPr lang="ru-RU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5650" y="142852"/>
            <a:ext cx="8496944" cy="648072"/>
          </a:xfrm>
        </p:spPr>
        <p:txBody>
          <a:bodyPr>
            <a:normAutofit/>
          </a:bodyPr>
          <a:lstStyle/>
          <a:p>
            <a:pPr algn="ctr"/>
            <a:r>
              <a:rPr lang="ru-RU" sz="4000" u="sng" dirty="0" smtClean="0">
                <a:solidFill>
                  <a:schemeClr val="tx1"/>
                </a:solidFill>
                <a:latin typeface="Calibri" pitchFamily="34" charset="0"/>
              </a:rPr>
              <a:t>Выпускники – предприниматели:</a:t>
            </a:r>
            <a:endParaRPr lang="ru-RU" sz="4000" u="sng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5834" y="836712"/>
            <a:ext cx="8463884" cy="5832648"/>
          </a:xfrm>
        </p:spPr>
        <p:txBody>
          <a:bodyPr>
            <a:noAutofit/>
          </a:bodyPr>
          <a:lstStyle/>
          <a:p>
            <a:pPr algn="l">
              <a:buClr>
                <a:schemeClr val="tx1"/>
              </a:buClr>
              <a:buSzPct val="100000"/>
              <a:buFont typeface="Wingdings" pitchFamily="2" charset="2"/>
              <a:buChar char="ü"/>
            </a:pPr>
            <a:r>
              <a:rPr lang="ru-RU" sz="2400" b="1" dirty="0" smtClean="0"/>
              <a:t>Мовчан Иван </a:t>
            </a:r>
            <a:r>
              <a:rPr lang="ru-RU" sz="2400" dirty="0" smtClean="0"/>
              <a:t>– ЧП «НФП «Украинская весовая  компания»,</a:t>
            </a:r>
            <a:br>
              <a:rPr lang="ru-RU" sz="2400" dirty="0" smtClean="0"/>
            </a:br>
            <a:r>
              <a:rPr lang="ru-RU" sz="2400" dirty="0" smtClean="0"/>
              <a:t>   директор; </a:t>
            </a:r>
          </a:p>
          <a:p>
            <a:pPr algn="l">
              <a:buClr>
                <a:schemeClr val="tx1"/>
              </a:buClr>
              <a:buSzPct val="100000"/>
              <a:buFont typeface="Wingdings" pitchFamily="2" charset="2"/>
              <a:buChar char="ü"/>
            </a:pPr>
            <a:r>
              <a:rPr lang="ru-RU" sz="2400" b="1" dirty="0" smtClean="0"/>
              <a:t>Каверин Юрий </a:t>
            </a:r>
            <a:r>
              <a:rPr lang="ru-RU" sz="2400" dirty="0" smtClean="0"/>
              <a:t>– компания «</a:t>
            </a:r>
            <a:r>
              <a:rPr lang="en-US" sz="2400" dirty="0" err="1" smtClean="0"/>
              <a:t>Radioline</a:t>
            </a:r>
            <a:r>
              <a:rPr lang="en-US" sz="2400" dirty="0" smtClean="0"/>
              <a:t> Distribution</a:t>
            </a:r>
            <a:r>
              <a:rPr lang="ru-RU" sz="2400" dirty="0" smtClean="0"/>
              <a:t>», </a:t>
            </a:r>
            <a:br>
              <a:rPr lang="ru-RU" sz="2400" dirty="0" smtClean="0"/>
            </a:br>
            <a:r>
              <a:rPr lang="ru-RU" sz="2400" dirty="0" smtClean="0"/>
              <a:t>   ком. директор;</a:t>
            </a:r>
          </a:p>
          <a:p>
            <a:pPr algn="l">
              <a:buClr>
                <a:schemeClr val="tx1"/>
              </a:buClr>
              <a:buSzPct val="100000"/>
              <a:buFont typeface="Wingdings" pitchFamily="2" charset="2"/>
              <a:buChar char="ü"/>
            </a:pPr>
            <a:r>
              <a:rPr lang="ru-RU" sz="2400" b="1" dirty="0" smtClean="0"/>
              <a:t>Маловичко Алексей </a:t>
            </a:r>
            <a:r>
              <a:rPr lang="ru-RU" sz="2400" dirty="0" smtClean="0"/>
              <a:t>– </a:t>
            </a:r>
            <a:r>
              <a:rPr lang="ru-RU" sz="2400" dirty="0"/>
              <a:t>к</a:t>
            </a:r>
            <a:r>
              <a:rPr lang="ru-RU" sz="2400" dirty="0" smtClean="0"/>
              <a:t>омп. «ЕУЛАЙФ Групп», </a:t>
            </a:r>
            <a:br>
              <a:rPr lang="ru-RU" sz="2400" dirty="0" smtClean="0"/>
            </a:br>
            <a:r>
              <a:rPr lang="ru-RU" sz="2400" dirty="0" smtClean="0"/>
              <a:t>   фин. консультант;</a:t>
            </a:r>
          </a:p>
          <a:p>
            <a:pPr algn="l">
              <a:buClr>
                <a:schemeClr val="tx1"/>
              </a:buClr>
              <a:buSzPct val="100000"/>
              <a:buFont typeface="Wingdings" pitchFamily="2" charset="2"/>
              <a:buChar char="ü"/>
            </a:pPr>
            <a:r>
              <a:rPr lang="ru-RU" sz="2400" b="1" dirty="0" smtClean="0"/>
              <a:t>Жуков Владимир </a:t>
            </a:r>
            <a:r>
              <a:rPr lang="ru-RU" sz="2400" dirty="0" smtClean="0"/>
              <a:t>– Предприниматель в сфере </a:t>
            </a:r>
            <a:r>
              <a:rPr lang="en-US" sz="2400" dirty="0" smtClean="0"/>
              <a:t>IT-</a:t>
            </a:r>
            <a:r>
              <a:rPr lang="ru-RU" sz="2400" dirty="0" smtClean="0"/>
              <a:t>технологий;</a:t>
            </a:r>
          </a:p>
          <a:p>
            <a:pPr algn="l">
              <a:buClr>
                <a:schemeClr val="tx1"/>
              </a:buClr>
              <a:buSzPct val="100000"/>
              <a:buFont typeface="Wingdings" pitchFamily="2" charset="2"/>
              <a:buChar char="ü"/>
            </a:pPr>
            <a:r>
              <a:rPr lang="ru-RU" sz="2400" b="1" dirty="0" smtClean="0"/>
              <a:t>Гонца Ольга </a:t>
            </a:r>
            <a:r>
              <a:rPr lang="ru-RU" sz="2400" dirty="0" smtClean="0"/>
              <a:t>– «Галерея мобильной связи», </a:t>
            </a:r>
            <a:br>
              <a:rPr lang="ru-RU" sz="2400" dirty="0" smtClean="0"/>
            </a:br>
            <a:r>
              <a:rPr lang="ru-RU" sz="2400" dirty="0" smtClean="0"/>
              <a:t>   зам. коммерческого директора;</a:t>
            </a:r>
          </a:p>
          <a:p>
            <a:pPr algn="l">
              <a:buClr>
                <a:schemeClr val="tx1"/>
              </a:buClr>
              <a:buSzPct val="100000"/>
              <a:buFont typeface="Wingdings" pitchFamily="2" charset="2"/>
              <a:buChar char="ü"/>
            </a:pPr>
            <a:r>
              <a:rPr lang="ru-RU" sz="2400" b="1" dirty="0" smtClean="0"/>
              <a:t>Бондаренко Андрей </a:t>
            </a:r>
            <a:r>
              <a:rPr lang="ru-RU" sz="2400" dirty="0" smtClean="0"/>
              <a:t>– «Галерея мобильной связи», </a:t>
            </a:r>
            <a:br>
              <a:rPr lang="ru-RU" sz="2400" dirty="0" smtClean="0"/>
            </a:br>
            <a:r>
              <a:rPr lang="ru-RU" sz="2400" dirty="0" smtClean="0"/>
              <a:t>   </a:t>
            </a:r>
            <a:r>
              <a:rPr lang="ru-RU" sz="2400" dirty="0" err="1" smtClean="0"/>
              <a:t>генер</a:t>
            </a:r>
            <a:r>
              <a:rPr lang="ru-RU" sz="2400" dirty="0" smtClean="0"/>
              <a:t>. директор;</a:t>
            </a:r>
          </a:p>
          <a:p>
            <a:pPr algn="l">
              <a:buClr>
                <a:schemeClr val="tx1"/>
              </a:buClr>
              <a:buSzPct val="100000"/>
              <a:buFont typeface="Wingdings" pitchFamily="2" charset="2"/>
              <a:buChar char="ü"/>
            </a:pPr>
            <a:r>
              <a:rPr lang="ru-RU" sz="2400" b="1" dirty="0" smtClean="0"/>
              <a:t>Раскин Максим </a:t>
            </a:r>
            <a:r>
              <a:rPr lang="ru-RU" sz="2400" dirty="0" smtClean="0"/>
              <a:t>– Управляющий сетью магазинов торговой </a:t>
            </a:r>
            <a:br>
              <a:rPr lang="ru-RU" sz="2400" dirty="0" smtClean="0"/>
            </a:br>
            <a:r>
              <a:rPr lang="ru-RU" sz="2400" dirty="0" smtClean="0"/>
              <a:t>   марки «АЛЛО»;</a:t>
            </a:r>
          </a:p>
          <a:p>
            <a:pPr algn="l">
              <a:buClr>
                <a:schemeClr val="tx1"/>
              </a:buClr>
              <a:buSzPct val="100000"/>
              <a:buFont typeface="Wingdings" pitchFamily="2" charset="2"/>
              <a:buChar char="ü"/>
            </a:pPr>
            <a:r>
              <a:rPr lang="ru-RU" sz="2400" b="1" dirty="0" smtClean="0"/>
              <a:t>Чайка Анна </a:t>
            </a:r>
            <a:r>
              <a:rPr lang="ru-RU" sz="2400" dirty="0" smtClean="0"/>
              <a:t>– ООО «Бизнес Элемент», учредитель.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8460432" y="638132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6</a:t>
            </a:r>
            <a:endParaRPr lang="ru-RU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alibri" pitchFamily="34" charset="0"/>
              </a:rPr>
              <a:t>Спасибо за внимание! </a:t>
            </a:r>
            <a:endParaRPr lang="ru-RU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5805264"/>
            <a:ext cx="7704856" cy="72008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libri" pitchFamily="34" charset="0"/>
              </a:rPr>
              <a:t>chubenko25018@gmail.com</a:t>
            </a:r>
            <a:endParaRPr lang="ru-RU" sz="2800" dirty="0">
              <a:latin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60432" y="638132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7</a:t>
            </a:r>
            <a:endParaRPr lang="ru-RU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329</TotalTime>
  <Words>266</Words>
  <Application>Microsoft Office PowerPoint</Application>
  <PresentationFormat>Экран (4:3)</PresentationFormat>
  <Paragraphs>49</Paragraphs>
  <Slides>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ПОДГОТОВКА СТУДЕНТОВ ФАКУЛЬТЕТА «БУ» К ПРЕДПРИНИМАТЕЛЬСКОЙ  ДЕЯТЕЛЬНОСТИ: ИЗУЧЕНИЕ И АНАЛИЗ НУА </vt:lpstr>
      <vt:lpstr>Список литературы:</vt:lpstr>
      <vt:lpstr>Предпринимательство – это инициатива, направленная на достижение наилучшего результата  хозяйственной деятельности, на получение экономической выгоды, которая идет на свой риск и под свою ответственность.</vt:lpstr>
      <vt:lpstr>Предметы, которые готовят к предпринимательству:</vt:lpstr>
      <vt:lpstr>Виды и названия практик:</vt:lpstr>
      <vt:lpstr>Выпускники – предприниматели:</vt:lpstr>
      <vt:lpstr>Спасибо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59</cp:revision>
  <dcterms:created xsi:type="dcterms:W3CDTF">2016-04-04T16:45:23Z</dcterms:created>
  <dcterms:modified xsi:type="dcterms:W3CDTF">2016-04-13T19:08:01Z</dcterms:modified>
</cp:coreProperties>
</file>