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</p:sldIdLst>
  <p:sldSz cx="9144000" cy="5143500" type="screen16x9"/>
  <p:notesSz cx="6858000" cy="9144000"/>
  <p:embeddedFontLst>
    <p:embeddedFont>
      <p:font typeface="Roboto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2" d="100"/>
          <a:sy n="52" d="100"/>
        </p:scale>
        <p:origin x="-99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838801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dk2"/>
                </a:solidFill>
              </a:rPr>
              <a:t>‹#›</a:t>
            </a:fld>
            <a:endParaRPr lang="ru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2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dk2"/>
                </a:solidFill>
              </a:rPr>
              <a:t>‹#›</a:t>
            </a:fld>
            <a:endParaRPr lang="ru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dk2"/>
                </a:solidFill>
              </a:rPr>
              <a:t>‹#›</a:t>
            </a:fld>
            <a:endParaRPr lang="ru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dk2"/>
                </a:solidFill>
              </a:rPr>
              <a:t>‹#›</a:t>
            </a:fld>
            <a:endParaRPr lang="ru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dk2"/>
                </a:solidFill>
              </a:rPr>
              <a:t>‹#›</a:t>
            </a:fld>
            <a:endParaRPr lang="ru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ru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460950" y="3691200"/>
            <a:ext cx="8222100" cy="1240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 sz="3600" i="1">
                <a:latin typeface="Times New Roman"/>
                <a:ea typeface="Times New Roman"/>
                <a:cs typeface="Times New Roman"/>
                <a:sym typeface="Times New Roman"/>
              </a:rPr>
              <a:t>История – времен связующая нить,</a:t>
            </a:r>
          </a:p>
          <a:p>
            <a:pPr lvl="0" algn="ctr">
              <a:spcBef>
                <a:spcPts val="0"/>
              </a:spcBef>
              <a:buNone/>
            </a:pPr>
            <a:r>
              <a:rPr lang="ru" sz="3600" i="1">
                <a:latin typeface="Times New Roman"/>
                <a:ea typeface="Times New Roman"/>
                <a:cs typeface="Times New Roman"/>
                <a:sym typeface="Times New Roman"/>
              </a:rPr>
              <a:t>а музей – это хранилище истории.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3900" y="288575"/>
            <a:ext cx="4762500" cy="317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22275" y="0"/>
            <a:ext cx="1021724" cy="102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ctrTitle"/>
          </p:nvPr>
        </p:nvSpPr>
        <p:spPr>
          <a:xfrm>
            <a:off x="211750" y="1021125"/>
            <a:ext cx="8517000" cy="3514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4. Ухудшилась работа с фондами, в частности с пополнением и оформлением персоналий.</a:t>
            </a:r>
          </a:p>
          <a:p>
            <a:pPr lvl="0">
              <a:spcBef>
                <a:spcPts val="0"/>
              </a:spcBef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5. Практически отсутствует стратегическое планирование работы музея, в частности, по обновлению экспозиции. Нет системы в организации передвижных, тематических, художественных выставок.</a:t>
            </a:r>
          </a:p>
          <a:p>
            <a:pPr lvl="0">
              <a:spcBef>
                <a:spcPts val="0"/>
              </a:spcBef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6. Не ведется работа с финансовыми донорами.</a:t>
            </a:r>
          </a:p>
          <a:p>
            <a:pPr lvl="0">
              <a:spcBef>
                <a:spcPts val="0"/>
              </a:spcBef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7. Не проводится изучение собственной аудитории музея.</a:t>
            </a:r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2275" y="0"/>
            <a:ext cx="1021724" cy="102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78175" y="1966625"/>
            <a:ext cx="8517000" cy="1346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4800" b="1">
                <a:latin typeface="Times New Roman"/>
                <a:ea typeface="Times New Roman"/>
                <a:cs typeface="Times New Roman"/>
                <a:sym typeface="Times New Roman"/>
              </a:rPr>
              <a:t>Музей</a:t>
            </a:r>
            <a:r>
              <a:rPr lang="ru" sz="3600">
                <a:latin typeface="Times New Roman"/>
                <a:ea typeface="Times New Roman"/>
                <a:cs typeface="Times New Roman"/>
                <a:sym typeface="Times New Roman"/>
              </a:rPr>
              <a:t> - это средство воспитания, образования и самообразования человека.</a:t>
            </a: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2275" y="0"/>
            <a:ext cx="1021724" cy="102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378175" y="1021125"/>
            <a:ext cx="8517000" cy="3782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3600" b="1">
                <a:latin typeface="Times New Roman"/>
                <a:ea typeface="Times New Roman"/>
                <a:cs typeface="Times New Roman"/>
                <a:sym typeface="Times New Roman"/>
              </a:rPr>
              <a:t>Цель создания музея</a:t>
            </a:r>
            <a:r>
              <a:rPr lang="ru" sz="3000">
                <a:latin typeface="Times New Roman"/>
                <a:ea typeface="Times New Roman"/>
                <a:cs typeface="Times New Roman"/>
                <a:sym typeface="Times New Roman"/>
              </a:rPr>
              <a:t> - дать целостное представление об академии, как о самом молодом, инновационном высшем учебном заведении в Харькове, о ее прошлом, настоящем и будущем, о результатах эксперимента по становлению уникального учебно - научного комплекса непрерывного образования, о людях, обеспечивших ее высокий имидж и признание.</a:t>
            </a:r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2275" y="0"/>
            <a:ext cx="1021724" cy="102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ctrTitle"/>
          </p:nvPr>
        </p:nvSpPr>
        <p:spPr>
          <a:xfrm>
            <a:off x="378175" y="1686750"/>
            <a:ext cx="8517000" cy="1959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3600" b="1">
                <a:latin typeface="Times New Roman"/>
                <a:ea typeface="Times New Roman"/>
                <a:cs typeface="Times New Roman"/>
                <a:sym typeface="Times New Roman"/>
              </a:rPr>
              <a:t>Миссия музея</a:t>
            </a:r>
            <a:r>
              <a:rPr lang="ru" sz="3000">
                <a:latin typeface="Times New Roman"/>
                <a:ea typeface="Times New Roman"/>
                <a:cs typeface="Times New Roman"/>
                <a:sym typeface="Times New Roman"/>
              </a:rPr>
              <a:t> - не прославление отдельных личностей, событий или фактов, а показ сложного, зачастую противоречивого процесса, утверждение истины, что Дорогу осилит идущий...</a:t>
            </a:r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2275" y="0"/>
            <a:ext cx="1021724" cy="102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ctrTitle"/>
          </p:nvPr>
        </p:nvSpPr>
        <p:spPr>
          <a:xfrm>
            <a:off x="204200" y="718575"/>
            <a:ext cx="8517000" cy="4228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3000" b="1">
                <a:latin typeface="Times New Roman"/>
                <a:ea typeface="Times New Roman"/>
                <a:cs typeface="Times New Roman"/>
                <a:sym typeface="Times New Roman"/>
              </a:rPr>
              <a:t>Функции музея:</a:t>
            </a:r>
          </a:p>
          <a:p>
            <a:pPr lvl="0">
              <a:spcBef>
                <a:spcPts val="0"/>
              </a:spcBef>
              <a:buNone/>
            </a:pPr>
            <a:endParaRPr sz="10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AutoNum type="arabicPeriod"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Обеспечение сбора, комплектования, изучения, сохранения и популяризации ценностей, документов и артефактов, освещающих деятельность НУА вчера, сегодня, завтра.</a:t>
            </a:r>
          </a:p>
          <a:p>
            <a:pPr lvl="0">
              <a:spcBef>
                <a:spcPts val="0"/>
              </a:spcBef>
              <a:buNone/>
            </a:pP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AutoNum type="arabicPeriod"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Функция образования и воспитания.</a:t>
            </a:r>
          </a:p>
          <a:p>
            <a:pPr lvl="0">
              <a:spcBef>
                <a:spcPts val="0"/>
              </a:spcBef>
              <a:buNone/>
            </a:pP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AutoNum type="arabicPeriod"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Функция профессиональной ориентации, совершенствования культурно - образовательной среды нашего учебного заведения, утверждения его достоинств, достижений и преимуществ, раскрытия его уникальности и перспективности в глазах общественности.</a:t>
            </a:r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2275" y="0"/>
            <a:ext cx="1021724" cy="102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ctrTitle"/>
          </p:nvPr>
        </p:nvSpPr>
        <p:spPr>
          <a:xfrm>
            <a:off x="438675" y="1021125"/>
            <a:ext cx="8517000" cy="3547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3000" b="1">
                <a:latin typeface="Times New Roman"/>
                <a:ea typeface="Times New Roman"/>
                <a:cs typeface="Times New Roman"/>
                <a:sym typeface="Times New Roman"/>
              </a:rPr>
              <a:t>Методологические подходы:</a:t>
            </a:r>
          </a:p>
          <a:p>
            <a:pPr lvl="0" rtl="0">
              <a:spcBef>
                <a:spcPts val="0"/>
              </a:spcBef>
              <a:buNone/>
            </a:pP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- гуманистический;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- культурологический;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- деятельностный;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- информационный;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- коммуникативный;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- личностно ориентированный;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- практико-ориентированный;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- ценностный.</a:t>
            </a:r>
          </a:p>
        </p:txBody>
      </p:sp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2275" y="0"/>
            <a:ext cx="1021724" cy="102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ctrTitle"/>
          </p:nvPr>
        </p:nvSpPr>
        <p:spPr>
          <a:xfrm>
            <a:off x="211750" y="649100"/>
            <a:ext cx="8517000" cy="4070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2400" b="1">
                <a:latin typeface="Times New Roman"/>
                <a:ea typeface="Times New Roman"/>
                <a:cs typeface="Times New Roman"/>
                <a:sym typeface="Times New Roman"/>
              </a:rPr>
              <a:t>Основные направления деятельности </a:t>
            </a:r>
          </a:p>
          <a:p>
            <a:pPr lvl="0">
              <a:spcBef>
                <a:spcPts val="0"/>
              </a:spcBef>
              <a:buNone/>
            </a:pPr>
            <a:r>
              <a:rPr lang="ru" sz="2400" b="1">
                <a:latin typeface="Times New Roman"/>
                <a:ea typeface="Times New Roman"/>
                <a:cs typeface="Times New Roman"/>
                <a:sym typeface="Times New Roman"/>
              </a:rPr>
              <a:t>Музея истории НУА:</a:t>
            </a:r>
          </a:p>
          <a:p>
            <a:pPr lvl="0">
              <a:spcBef>
                <a:spcPts val="0"/>
              </a:spcBef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- постоянное совершенствование и обновление экспозиции;</a:t>
            </a:r>
          </a:p>
          <a:p>
            <a:pPr lvl="0">
              <a:spcBef>
                <a:spcPts val="0"/>
              </a:spcBef>
              <a:buNone/>
            </a:pP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- подготовка текстов экскурсий и разработка методических указаний по их проведению, формирование отряда экскурсоводов;</a:t>
            </a:r>
          </a:p>
          <a:p>
            <a:pPr lvl="0">
              <a:spcBef>
                <a:spcPts val="0"/>
              </a:spcBef>
              <a:buNone/>
            </a:pP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- упорядочивание фондов;</a:t>
            </a:r>
          </a:p>
          <a:p>
            <a:pPr lvl="0">
              <a:spcBef>
                <a:spcPts val="0"/>
              </a:spcBef>
              <a:buNone/>
            </a:pP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- обеспечение обратной связи с посетителями музея, с музеями других вузов города;</a:t>
            </a:r>
          </a:p>
          <a:p>
            <a:pPr lvl="0">
              <a:spcBef>
                <a:spcPts val="0"/>
              </a:spcBef>
              <a:buNone/>
            </a:pP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- участие в создании книг, альбомов. летописи и др.</a:t>
            </a:r>
          </a:p>
        </p:txBody>
      </p:sp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2275" y="0"/>
            <a:ext cx="1021724" cy="102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ctrTitle"/>
          </p:nvPr>
        </p:nvSpPr>
        <p:spPr>
          <a:xfrm>
            <a:off x="42325" y="1523975"/>
            <a:ext cx="9073500" cy="2397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" sz="3000" b="1">
                <a:latin typeface="Times New Roman"/>
                <a:ea typeface="Times New Roman"/>
                <a:cs typeface="Times New Roman"/>
                <a:sym typeface="Times New Roman"/>
              </a:rPr>
              <a:t>Музей истории НУА в 2010 г. был удостоен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ru" sz="3000" b="1">
                <a:latin typeface="Times New Roman"/>
                <a:ea typeface="Times New Roman"/>
                <a:cs typeface="Times New Roman"/>
                <a:sym typeface="Times New Roman"/>
              </a:rPr>
              <a:t>почетного звания «образцовый».</a:t>
            </a:r>
          </a:p>
          <a:p>
            <a:pPr lvl="0" algn="ctr">
              <a:spcBef>
                <a:spcPts val="0"/>
              </a:spcBef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ru" sz="3000" b="1">
                <a:latin typeface="Times New Roman"/>
                <a:ea typeface="Times New Roman"/>
                <a:cs typeface="Times New Roman"/>
                <a:sym typeface="Times New Roman"/>
              </a:rPr>
              <a:t>Он входит в пятерку лучших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ru" sz="3000" b="1">
                <a:latin typeface="Times New Roman"/>
                <a:ea typeface="Times New Roman"/>
                <a:cs typeface="Times New Roman"/>
                <a:sym typeface="Times New Roman"/>
              </a:rPr>
              <a:t>вузовских музеев города.</a:t>
            </a:r>
          </a:p>
        </p:txBody>
      </p:sp>
      <p:pic>
        <p:nvPicPr>
          <p:cNvPr id="141" name="Shape 1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2275" y="0"/>
            <a:ext cx="1021724" cy="102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ctrTitle"/>
          </p:nvPr>
        </p:nvSpPr>
        <p:spPr>
          <a:xfrm>
            <a:off x="211750" y="305375"/>
            <a:ext cx="8517000" cy="4712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2400" b="1">
                <a:latin typeface="Times New Roman"/>
                <a:ea typeface="Times New Roman"/>
                <a:cs typeface="Times New Roman"/>
                <a:sym typeface="Times New Roman"/>
              </a:rPr>
              <a:t>Недостатки, проблемы, недоработки:</a:t>
            </a:r>
          </a:p>
          <a:p>
            <a:pPr lvl="0" rtl="0">
              <a:spcBef>
                <a:spcPts val="0"/>
              </a:spcBef>
              <a:buNone/>
            </a:pPr>
            <a:endParaRPr sz="22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1. Крайне слабое использование в работе музея интернет-пространтсва, музыкального, звукового и сенсорного сопровождения, видеозала.</a:t>
            </a:r>
          </a:p>
          <a:p>
            <a:pPr lvl="0" rtl="0">
              <a:spcBef>
                <a:spcPts val="0"/>
              </a:spcBef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2. Недостаточно целенаправленно и эффективно осуществляются контакты с ЦНГИ, с архивом Академии, Центром планирования карьеры, ЛПВШ, общественными организациями НУА.</a:t>
            </a:r>
          </a:p>
          <a:p>
            <a:pPr lvl="0" rtl="0">
              <a:spcBef>
                <a:spcPts val="0"/>
              </a:spcBef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2200">
                <a:latin typeface="Times New Roman"/>
                <a:ea typeface="Times New Roman"/>
                <a:cs typeface="Times New Roman"/>
                <a:sym typeface="Times New Roman"/>
              </a:rPr>
              <a:t>3. Не носят системного характера встречи с интересными людьми, ветеранами образования, не организуются чествования в связи с юбилеями, вечера памяти, посвященные выдающимся людям Академии.</a:t>
            </a:r>
          </a:p>
        </p:txBody>
      </p:sp>
      <p:pic>
        <p:nvPicPr>
          <p:cNvPr id="123" name="Shape 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2275" y="0"/>
            <a:ext cx="1021724" cy="102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Экран (16:9)</PresentationFormat>
  <Paragraphs>53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Roboto</vt:lpstr>
      <vt:lpstr>geometric</vt:lpstr>
      <vt:lpstr>История – времен связующая нить, а музей – это хранилище истории.</vt:lpstr>
      <vt:lpstr>Музей - это средство воспитания, образования и самообразования человека.</vt:lpstr>
      <vt:lpstr>Цель создания музея - дать целостное представление об академии, как о самом молодом, инновационном высшем учебном заведении в Харькове, о ее прошлом, настоящем и будущем, о результатах эксперимента по становлению уникального учебно - научного комплекса непрерывного образования, о людях, обеспечивших ее высокий имидж и признание.</vt:lpstr>
      <vt:lpstr>Миссия музея - не прославление отдельных личностей, событий или фактов, а показ сложного, зачастую противоречивого процесса, утверждение истины, что Дорогу осилит идущий...</vt:lpstr>
      <vt:lpstr>Функции музея:  Обеспечение сбора, комплектования, изучения, сохранения и популяризации ценностей, документов и артефактов, освещающих деятельность НУА вчера, сегодня, завтра.  Функция образования и воспитания.  Функция профессиональной ориентации, совершенствования культурно - образовательной среды нашего учебного заведения, утверждения его достоинств, достижений и преимуществ, раскрытия его уникальности и перспективности в глазах общественности.</vt:lpstr>
      <vt:lpstr>Методологические подходы:  - гуманистический; - культурологический; - деятельностный; - информационный; - коммуникативный; - личностно ориентированный; - практико-ориентированный; - ценностный.</vt:lpstr>
      <vt:lpstr>Основные направления деятельности  Музея истории НУА:  - постоянное совершенствование и обновление экспозиции;  - подготовка текстов экскурсий и разработка методических указаний по их проведению, формирование отряда экскурсоводов;  - упорядочивание фондов;  - обеспечение обратной связи с посетителями музея, с музеями других вузов города;  - участие в создании книг, альбомов. летописи и др.</vt:lpstr>
      <vt:lpstr>Музей истории НУА в 2010 г. был удостоен  почетного звания «образцовый».  Он входит в пятерку лучших  вузовских музеев города.</vt:lpstr>
      <vt:lpstr>Недостатки, проблемы, недоработки:  1. Крайне слабое использование в работе музея интернет-пространтсва, музыкального, звукового и сенсорного сопровождения, видеозала.  2. Недостаточно целенаправленно и эффективно осуществляются контакты с ЦНГИ, с архивом Академии, Центром планирования карьеры, ЛПВШ, общественными организациями НУА.  3. Не носят системного характера встречи с интересными людьми, ветеранами образования, не организуются чествования в связи с юбилеями, вечера памяти, посвященные выдающимся людям Академии.</vt:lpstr>
      <vt:lpstr>4. Ухудшилась работа с фондами, в частности с пополнением и оформлением персоналий.  5. Практически отсутствует стратегическое планирование работы музея, в частности, по обновлению экспозиции. Нет системы в организации передвижных, тематических, художественных выставок.  6. Не ведется работа с финансовыми донорами.  7. Не проводится изучение собственной аудитории музея.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– времен связующая нить, а музей – это хранилище истории.</dc:title>
  <cp:lastModifiedBy>Инна</cp:lastModifiedBy>
  <cp:revision>1</cp:revision>
  <dcterms:modified xsi:type="dcterms:W3CDTF">2016-12-25T15:00:28Z</dcterms:modified>
</cp:coreProperties>
</file>