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</p:sldMasterIdLst>
  <p:sldIdLst>
    <p:sldId id="267" r:id="rId3"/>
    <p:sldId id="256" r:id="rId4"/>
    <p:sldId id="268" r:id="rId5"/>
    <p:sldId id="266" r:id="rId6"/>
    <p:sldId id="261" r:id="rId7"/>
    <p:sldId id="260" r:id="rId8"/>
    <p:sldId id="258" r:id="rId9"/>
    <p:sldId id="265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6" d="100"/>
          <a:sy n="66" d="100"/>
        </p:scale>
        <p:origin x="-1284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lang="ru-RU" sz="3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ru-RU" sz="3600"/>
              <a:t>Количество названий документов в фонде ЦНГИ</a:t>
            </a:r>
          </a:p>
        </c:rich>
      </c:tx>
      <c:layout>
        <c:manualLayout>
          <c:xMode val="edge"/>
          <c:yMode val="edge"/>
          <c:x val="0.15284030220350384"/>
          <c:y val="6.7737918479271984E-3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6.0054485075887933E-2"/>
          <c:y val="0.15251818425403718"/>
          <c:w val="0.931291390728477"/>
          <c:h val="0.80732700135685209"/>
        </c:manualLayout>
      </c:layout>
      <c:lineChart>
        <c:grouping val="standard"/>
        <c:ser>
          <c:idx val="1"/>
          <c:order val="0"/>
          <c:tx>
            <c:v>Количество гназваний документов в фонде ЦНГИ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lang="ru-RU"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Val val="1"/>
          </c:dLbls>
          <c:cat>
            <c:numRef>
              <c:f>Лист1!$1:$1</c:f>
              <c:numCache>
                <c:formatCode>General</c:formatCode>
                <c:ptCount val="256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</c:numCache>
            </c:numRef>
          </c:cat>
          <c:val>
            <c:numRef>
              <c:f>Лист1!$A$2:$V$2</c:f>
              <c:numCache>
                <c:formatCode>General</c:formatCode>
                <c:ptCount val="22"/>
                <c:pt idx="0">
                  <c:v>370</c:v>
                </c:pt>
                <c:pt idx="1">
                  <c:v>2696</c:v>
                </c:pt>
                <c:pt idx="2">
                  <c:v>6275</c:v>
                </c:pt>
                <c:pt idx="3">
                  <c:v>10239</c:v>
                </c:pt>
                <c:pt idx="4">
                  <c:v>20564</c:v>
                </c:pt>
                <c:pt idx="5">
                  <c:v>27670</c:v>
                </c:pt>
                <c:pt idx="6">
                  <c:v>30831</c:v>
                </c:pt>
                <c:pt idx="7">
                  <c:v>33208</c:v>
                </c:pt>
                <c:pt idx="8">
                  <c:v>35735</c:v>
                </c:pt>
                <c:pt idx="9">
                  <c:v>38675</c:v>
                </c:pt>
                <c:pt idx="10">
                  <c:v>40865</c:v>
                </c:pt>
                <c:pt idx="11">
                  <c:v>40617</c:v>
                </c:pt>
                <c:pt idx="12">
                  <c:v>42102</c:v>
                </c:pt>
                <c:pt idx="13">
                  <c:v>44512</c:v>
                </c:pt>
                <c:pt idx="14">
                  <c:v>47108</c:v>
                </c:pt>
                <c:pt idx="15">
                  <c:v>49192</c:v>
                </c:pt>
                <c:pt idx="16">
                  <c:v>51237</c:v>
                </c:pt>
                <c:pt idx="17">
                  <c:v>52893</c:v>
                </c:pt>
                <c:pt idx="18">
                  <c:v>53691</c:v>
                </c:pt>
                <c:pt idx="19">
                  <c:v>54652</c:v>
                </c:pt>
                <c:pt idx="20">
                  <c:v>55745</c:v>
                </c:pt>
                <c:pt idx="21">
                  <c:v>57343</c:v>
                </c:pt>
              </c:numCache>
            </c:numRef>
          </c:val>
        </c:ser>
        <c:dLbls/>
        <c:marker val="1"/>
        <c:axId val="95947776"/>
        <c:axId val="95961856"/>
      </c:lineChart>
      <c:catAx>
        <c:axId val="95947776"/>
        <c:scaling>
          <c:orientation val="minMax"/>
        </c:scaling>
        <c:axPos val="b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961856"/>
        <c:crosses val="autoZero"/>
        <c:lblAlgn val="ctr"/>
        <c:lblOffset val="100"/>
        <c:tickLblSkip val="1"/>
        <c:tickMarkSkip val="1"/>
      </c:catAx>
      <c:valAx>
        <c:axId val="95961856"/>
        <c:scaling>
          <c:orientation val="minMax"/>
        </c:scaling>
        <c:axPos val="l"/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ru-RU"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5947776"/>
        <c:crosses val="autoZero"/>
        <c:crossBetween val="between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AD1CA2-CE94-49F3-88C5-A11798DCD8EA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B9A0DCB-AFB4-4833-9144-77DDCC34E982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E847C4-1968-4134-933D-4843AED5FDC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32D56EC-79A3-4F09-B578-C1F6B0FAD97D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33C27C-4A98-4082-82FC-7CC65314B6D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722F1DF-278F-421D-BF03-191ECD80FAE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6F29BA-8BB9-44E8-A789-C7938D7F4D68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BA6037-B166-4642-AD59-29A14573985B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61C672-B59E-48BE-ABF1-DCFB43FA72B3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97F6F4-C157-4ACC-B1F7-E4DB8D40F977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07FC2-CC51-44DD-AF70-938E91AFD8C4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FEAE9-0F08-4FA8-B614-8AF4DD3321B6}" type="datetimeFigureOut">
              <a:rPr lang="ru-RU" smtClean="0"/>
              <a:pPr/>
              <a:t>31.08.2017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B3DF1B-F4C6-4DF6-8F16-5372E1AC2A8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B9E6F-779D-4037-BA63-E34C6B30DEAA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B9E6F-779D-4037-BA63-E34C6B30DEAA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95018" y="991602"/>
            <a:ext cx="7906072" cy="3794720"/>
          </a:xfrm>
        </p:spPr>
        <p:txBody>
          <a:bodyPr/>
          <a:lstStyle/>
          <a:p>
            <a:pPr marL="18288" indent="0" algn="ctr">
              <a:buNone/>
            </a:pPr>
            <a:r>
              <a:rPr lang="ru-RU" sz="4800" dirty="0" smtClean="0"/>
              <a:t>ЦНГИ:</a:t>
            </a:r>
          </a:p>
          <a:p>
            <a:pPr marL="18288" indent="0" algn="ctr">
              <a:buNone/>
            </a:pPr>
            <a:r>
              <a:rPr lang="ru-RU" sz="4800" dirty="0"/>
              <a:t>п</a:t>
            </a:r>
            <a:r>
              <a:rPr lang="ru-RU" sz="4800" dirty="0" smtClean="0"/>
              <a:t>ланы и перспективы</a:t>
            </a:r>
            <a:endParaRPr lang="ru-RU" dirty="0"/>
          </a:p>
        </p:txBody>
      </p:sp>
      <p:pic>
        <p:nvPicPr>
          <p:cNvPr id="4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270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112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D:\Videos\подборка\IMG_20170830_163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799928"/>
            <a:ext cx="6336704" cy="985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2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89416" y="11072866"/>
            <a:ext cx="16459200" cy="1234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IMG_03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59435"/>
            <a:ext cx="9612559" cy="6698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386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69755351"/>
              </p:ext>
            </p:extLst>
          </p:nvPr>
        </p:nvGraphicFramePr>
        <p:xfrm>
          <a:off x="251520" y="332656"/>
          <a:ext cx="8568952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8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7906072" cy="4377679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Приобретение новинок литературы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Книгообмен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Работа с авторами и издательствами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Участие в </a:t>
            </a:r>
            <a:r>
              <a:rPr lang="ru-RU" sz="3600" dirty="0" err="1" smtClean="0">
                <a:effectLst/>
              </a:rPr>
              <a:t>грантовых</a:t>
            </a:r>
            <a:r>
              <a:rPr lang="ru-RU" sz="3600" dirty="0" smtClean="0">
                <a:effectLst/>
              </a:rPr>
              <a:t> программах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Работа с выпускниками и родителями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>
                <a:effectLst/>
              </a:rPr>
              <a:t>Издания ХГУ «НУА»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1296143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4400" b="1" dirty="0"/>
              <a:t>Источники комплектования фонда</a:t>
            </a:r>
          </a:p>
        </p:txBody>
      </p:sp>
    </p:spTree>
    <p:extLst>
      <p:ext uri="{BB962C8B-B14F-4D97-AF65-F5344CB8AC3E}">
        <p14:creationId xmlns:p14="http://schemas.microsoft.com/office/powerpoint/2010/main" xmlns="" val="212638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183832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34575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850" y="2557463"/>
            <a:ext cx="72247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89686"/>
            <a:ext cx="44926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362" y="3670746"/>
            <a:ext cx="78533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9615" y="5109207"/>
            <a:ext cx="3273425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 descr="https://www.psuti.ru/sites/default/files/styles/articles1/public/field/image/2017/04/a162a131456e4d275e313ff93010a8ce.gif?itok=UyR4a1v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2862" y="3933056"/>
            <a:ext cx="2857500" cy="23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6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06489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163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54576"/>
            <a:ext cx="7772400" cy="1143000"/>
          </a:xfrm>
        </p:spPr>
        <p:txBody>
          <a:bodyPr/>
          <a:lstStyle/>
          <a:p>
            <a:pPr algn="ctr"/>
            <a:r>
              <a:rPr lang="ru-RU" dirty="0" smtClean="0"/>
              <a:t>          Авторы года</a:t>
            </a:r>
            <a:endParaRPr lang="ru-RU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56" y="1412776"/>
            <a:ext cx="3533775" cy="4762500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82172"/>
            <a:ext cx="3600400" cy="457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925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Базов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37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Базовая</vt:lpstr>
      <vt:lpstr>1_Базовая</vt:lpstr>
      <vt:lpstr>Слайд 1</vt:lpstr>
      <vt:lpstr>Слайд 2</vt:lpstr>
      <vt:lpstr>Слайд 3</vt:lpstr>
      <vt:lpstr>Слайд 4</vt:lpstr>
      <vt:lpstr>Слайд 5</vt:lpstr>
      <vt:lpstr> Источники комплектования фонда</vt:lpstr>
      <vt:lpstr>Слайд 7</vt:lpstr>
      <vt:lpstr>Слайд 8</vt:lpstr>
      <vt:lpstr>          Авторы года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Irene</dc:creator>
  <cp:lastModifiedBy>b705</cp:lastModifiedBy>
  <cp:revision>13</cp:revision>
  <dcterms:created xsi:type="dcterms:W3CDTF">2017-08-31T02:20:28Z</dcterms:created>
  <dcterms:modified xsi:type="dcterms:W3CDTF">2017-08-31T06:24:03Z</dcterms:modified>
</cp:coreProperties>
</file>