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handoutMasterIdLst>
    <p:handoutMasterId r:id="rId23"/>
  </p:handoutMasterIdLst>
  <p:sldIdLst>
    <p:sldId id="261" r:id="rId3"/>
    <p:sldId id="281" r:id="rId4"/>
    <p:sldId id="272" r:id="rId5"/>
    <p:sldId id="282" r:id="rId6"/>
    <p:sldId id="283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4" r:id="rId20"/>
    <p:sldId id="285" r:id="rId21"/>
    <p:sldId id="286" r:id="rId22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F9E"/>
    <a:srgbClr val="01089D"/>
    <a:srgbClr val="0058B0"/>
    <a:srgbClr val="0041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7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fld id="{8735484F-DADB-4332-976A-2BDE980B12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F5783A0F-31DB-451E-BF0E-3BFF0C0868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68F17-330D-4FE0-8F24-5FFF871CCB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2C8E6-963D-44E3-BCAE-A1F41A3C23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DF114E7-43F1-4EE0-AAB8-625ABDA6F80E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658DD3D0-553F-4FFC-9D7F-78612DD23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1A5BEE5-743E-4C22-B552-A1C0E91A7537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DE104102-26C7-4EC4-A3B2-674735FA0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90E4B3-AEF6-4701-AAEB-EDF1DDCC54C4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74B0C8AF-A941-4679-8500-32BB1F31B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0903E44-679F-4945-AD66-C02908D86538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45851569-DACD-40CC-AB59-36251E3CE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C80A572-9AAB-411E-A0D0-95A5020A6825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C7E9429B-F4DA-4C87-B174-816AE1DF1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FABB29-07E6-48FA-BD9E-BBC8F1151DF2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1CC6633C-2116-4504-AD9F-691A27CC0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2723D02-0157-460A-BA17-04FB114D4F32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B789BBA4-3599-4425-90FB-E64780ED4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28D0FE-BA42-4FB9-9361-C366FB493F24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6F8C7AE9-284C-4161-9E2B-F2D8929E6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1E60A-CD0E-49EA-9259-F2FC63108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C65E6C-6DB5-4CF2-82C5-814C1137A3A6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55F6C707-A111-4559-9428-B00CF9574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A784C1E-9328-4008-9DDF-78C79E92F5E0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09C8B75A-9B9B-47E6-8CC1-AEB96CE10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65C1DDE-2E16-494C-A975-C23CCD66C691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F1C61DC2-7C3B-4F07-8552-B23DA01D2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00" y="971550"/>
            <a:ext cx="601663" cy="15001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5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7700" y="2613025"/>
            <a:ext cx="601663" cy="1501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5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/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0F55B43-1A8A-4199-B768-7514ACC0757D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9F96A8B1-1E46-4B01-A11B-364456ACE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AC050DB-2B15-476A-AD49-2E71816C2250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010C4FDE-5481-430F-A84C-7C7FFCF69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4000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1288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5F7823-9492-4197-82A2-400A9C67BC01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6E1059F7-FD49-4B48-A7BF-4F77A058F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4000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1288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9E2580-C7D4-48D4-8854-35D5FC579BCD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D8817C1C-584E-4BAF-9B53-788200042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909D35-422F-4916-AFDB-0284FA7CAC31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ABE07280-A794-4720-A891-34B23EC80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57D298-1985-45D5-9073-1B4A0A921361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ahoma" pitchFamily="34" charset="0"/>
              </a:defRPr>
            </a:lvl1pPr>
          </a:lstStyle>
          <a:p>
            <a:fld id="{61DBFF99-3789-4BE6-86F5-B30926EFF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1CFEC-D59F-4CFF-99C2-B36F0BC302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91DCE-B09D-4A23-BE65-E8D36FFF37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B3C07-A583-4C37-85E3-F490A7A874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C9907-90FD-4C8F-BBDE-5DDC9AB0CD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4E999-F986-4F2F-AD23-769E534D23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91CA0-BDF6-4118-B7BA-30129E0565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310BF-716A-4859-890F-F54ABD2527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6D7D26-54B6-446B-B039-0180CCC29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30273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141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5999163" y="0"/>
            <a:ext cx="12033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6456363" y="6096000"/>
            <a:ext cx="74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827963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3262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2052638"/>
            <a:ext cx="6710362" cy="419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3000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825" b="0" i="0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0D4CB90F-056E-4DE9-93ED-245AC5987749}" type="datetimeFigureOut">
              <a:rPr lang="en-US"/>
              <a:pPr>
                <a:defRPr/>
              </a:pPr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731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825" b="0" i="0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63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342900" eaLnBrk="1" hangingPunct="1">
              <a:defRPr sz="2100" i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16B9B60F-C986-48D0-8290-F4D0734015BC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342900" rtl="0" fontAlgn="base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entury Gothic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entury Gothic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entury Gothic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fontAlgn="base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fontAlgn="base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fontAlgn="base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fontAlgn="base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00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fontAlgn="base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00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771775" y="5876925"/>
            <a:ext cx="4465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30.12.2020</a:t>
            </a:r>
            <a:endParaRPr lang="en-US" altLang="ru-RU" sz="2000" b="1" i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г. Харьков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03350" y="4292600"/>
            <a:ext cx="734377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altLang="ru-RU" sz="2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ru-RU" altLang="ru-RU" sz="2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методологический семинар</a:t>
            </a:r>
          </a:p>
        </p:txBody>
      </p:sp>
      <p:sp>
        <p:nvSpPr>
          <p:cNvPr id="22533" name="Text Box 17"/>
          <p:cNvSpPr txBox="1">
            <a:spLocks noChangeArrowheads="1"/>
          </p:cNvSpPr>
          <p:nvPr/>
        </p:nvSpPr>
        <p:spPr bwMode="auto">
          <a:xfrm>
            <a:off x="862013" y="2060575"/>
            <a:ext cx="82819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800" b="1" i="0"/>
              <a:t>ФОРМИРОВАНИЕ УЧЕБНОЙ МОТИВАЦИИ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ru-RU" sz="2800" b="1" i="0"/>
              <a:t>В УСЛОВИЯХ ТРАНСФОРМАЦИИ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ru-RU" sz="2800" b="1" i="0"/>
              <a:t>ПРИВЫЧНОГО МИРА</a:t>
            </a:r>
          </a:p>
        </p:txBody>
      </p:sp>
      <p:sp>
        <p:nvSpPr>
          <p:cNvPr id="22534" name="Text Box 19"/>
          <p:cNvSpPr txBox="1">
            <a:spLocks noChangeArrowheads="1"/>
          </p:cNvSpPr>
          <p:nvPr/>
        </p:nvSpPr>
        <p:spPr bwMode="auto">
          <a:xfrm>
            <a:off x="6096000" y="188913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i="0">
                <a:latin typeface="Verdana" pitchFamily="34" charset="0"/>
              </a:rPr>
              <a:t>ОБРАЗОВАНИЕ</a:t>
            </a:r>
          </a:p>
          <a:p>
            <a:pPr eaLnBrk="1" hangingPunct="1"/>
            <a:r>
              <a:rPr lang="ru-RU" altLang="ru-RU" sz="1000" b="1" i="0">
                <a:latin typeface="Verdana" pitchFamily="34" charset="0"/>
              </a:rPr>
              <a:t>          ИНТЕЛЛИГЕНТНОСТЬ</a:t>
            </a:r>
          </a:p>
          <a:p>
            <a:pPr eaLnBrk="1" hangingPunct="1"/>
            <a:r>
              <a:rPr lang="ru-RU" altLang="ru-RU" sz="1000" b="1" i="0">
                <a:latin typeface="Verdana" pitchFamily="34" charset="0"/>
              </a:rPr>
              <a:t>		КУЛЬТУРА</a:t>
            </a:r>
            <a:endParaRPr lang="ru-RU" altLang="ru-RU" sz="1000" i="0">
              <a:latin typeface="Times New Roman" pitchFamily="18" charset="0"/>
            </a:endParaRPr>
          </a:p>
        </p:txBody>
      </p:sp>
      <p:pic>
        <p:nvPicPr>
          <p:cNvPr id="22535" name="Picture 24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027113"/>
            <a:ext cx="70532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50" b="1" dirty="0" smtClean="0">
                <a:solidFill>
                  <a:srgbClr val="FFFF00"/>
                </a:solidFill>
              </a:rPr>
              <a:t>Инклюзия как стратегия</a:t>
            </a:r>
            <a:endParaRPr lang="uk-UA" sz="3150" b="1" dirty="0">
              <a:solidFill>
                <a:srgbClr val="FFFF00"/>
              </a:solidFill>
            </a:endParaRP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662113"/>
            <a:ext cx="6507163" cy="4338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smtClean="0">
                <a:solidFill>
                  <a:srgbClr val="FFFF00"/>
                </a:solidFill>
              </a:rPr>
              <a:t>Позитивные стратегии поведения</a:t>
            </a:r>
          </a:p>
        </p:txBody>
      </p:sp>
      <p:sp>
        <p:nvSpPr>
          <p:cNvPr id="32771" name="Объект 4"/>
          <p:cNvSpPr>
            <a:spLocks noGrp="1"/>
          </p:cNvSpPr>
          <p:nvPr>
            <p:ph idx="1"/>
          </p:nvPr>
        </p:nvSpPr>
        <p:spPr bwMode="auto">
          <a:xfrm>
            <a:off x="827088" y="2397125"/>
            <a:ext cx="5103812" cy="3146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/>
              <a:t>Проактивные подходы к изменению бросающего вызов поведения учащихся. </a:t>
            </a:r>
          </a:p>
        </p:txBody>
      </p:sp>
      <p:pic>
        <p:nvPicPr>
          <p:cNvPr id="3277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2546350"/>
            <a:ext cx="31924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125413" y="1206500"/>
            <a:ext cx="7612062" cy="9064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smtClean="0">
                <a:solidFill>
                  <a:srgbClr val="FFFF00"/>
                </a:solidFill>
              </a:rPr>
              <a:t>«Рамка проблемы» – «Рамка решения»</a:t>
            </a:r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638" y="2217738"/>
            <a:ext cx="7451725" cy="3602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5613" y="1012825"/>
            <a:ext cx="7053262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smtClean="0">
                <a:solidFill>
                  <a:srgbClr val="FFFF00"/>
                </a:solidFill>
              </a:rPr>
              <a:t>Социально-эмоциональные программы обучения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165350"/>
            <a:ext cx="5091113" cy="3444875"/>
          </a:xfr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sz="2100" b="1" dirty="0">
                <a:solidFill>
                  <a:srgbClr val="92D050"/>
                </a:solidFill>
              </a:rPr>
              <a:t>Оценка функционального поведения:</a:t>
            </a:r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195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950" dirty="0"/>
              <a:t>Поведение как общение;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95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950" dirty="0"/>
              <a:t>Отвечайте учащимся, а не их поведению;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95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950" dirty="0"/>
              <a:t>Индивидуального поведения сложно избежать;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95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950" dirty="0"/>
              <a:t>Как понять поведение учащихся?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95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482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925" y="3378200"/>
            <a:ext cx="397033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38" y="1054100"/>
            <a:ext cx="7265987" cy="47672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rgbClr val="92D050"/>
                </a:solidFill>
              </a:rPr>
              <a:t>2. Обучение толерантности в поведении: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/>
              <a:t>«Побег»;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/>
              <a:t>«Внимание»;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/>
              <a:t> «Ощутимые достижения»;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/>
              <a:t>«Сенсорные потребности».</a:t>
            </a:r>
          </a:p>
        </p:txBody>
      </p:sp>
      <p:pic>
        <p:nvPicPr>
          <p:cNvPr id="3584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688" y="2316163"/>
            <a:ext cx="491331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203200" y="1014413"/>
            <a:ext cx="7475538" cy="8683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solidFill>
                  <a:srgbClr val="FFFF00"/>
                </a:solidFill>
              </a:rPr>
              <a:t>Нейрологический подход  </a:t>
            </a:r>
            <a:br>
              <a:rPr lang="ru-RU" sz="2400" b="1" smtClean="0">
                <a:solidFill>
                  <a:srgbClr val="FFFF00"/>
                </a:solidFill>
              </a:rPr>
            </a:br>
            <a:r>
              <a:rPr lang="ru-RU" sz="2400" b="1" smtClean="0">
                <a:solidFill>
                  <a:srgbClr val="FFFF00"/>
                </a:solidFill>
              </a:rPr>
              <a:t>  в поведенческих практиках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1975" y="1936750"/>
            <a:ext cx="4475163" cy="3813175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мотивацию</a:t>
            </a:r>
            <a:r>
              <a:rPr lang="ru-RU" b="1" dirty="0" smtClean="0"/>
              <a:t>.</a:t>
            </a:r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b="1" dirty="0" smtClean="0"/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безопасное пространство для обучения</a:t>
            </a:r>
            <a:r>
              <a:rPr lang="ru-RU" b="1" dirty="0" smtClean="0"/>
              <a:t>.</a:t>
            </a:r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b="1" dirty="0" smtClean="0"/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новые пути для обучения</a:t>
            </a:r>
            <a:r>
              <a:rPr lang="ru-RU" b="1" dirty="0" smtClean="0"/>
              <a:t>.</a:t>
            </a:r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b="1" dirty="0" smtClean="0"/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улучшают поведение учеников.</a:t>
            </a:r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dirty="0"/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3686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882775"/>
            <a:ext cx="3867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198563"/>
            <a:ext cx="13668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1198563"/>
            <a:ext cx="13446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775" y="1198563"/>
            <a:ext cx="13112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4825" y="3438525"/>
            <a:ext cx="141922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3429000"/>
            <a:ext cx="160496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4238" y="3438525"/>
            <a:ext cx="148748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9375" y="3438525"/>
            <a:ext cx="13938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75088" y="1198563"/>
            <a:ext cx="1247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150"/>
          </a:p>
        </p:txBody>
      </p:sp>
      <p:pic>
        <p:nvPicPr>
          <p:cNvPr id="3891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709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755650" y="4103688"/>
            <a:ext cx="8388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i="0" smtClean="0">
                <a:latin typeface="Tahoma" panose="020B0604030504040204" pitchFamily="34" charset="0"/>
              </a:rPr>
              <a:t>Шилкунова Зоя Игоревна</a:t>
            </a:r>
            <a:endParaRPr lang="ru-RU" altLang="ru-RU" sz="3200" i="0" smtClean="0"/>
          </a:p>
          <a:p>
            <a:pPr algn="ctr" eaLnBrk="1" hangingPunct="1">
              <a:defRPr/>
            </a:pPr>
            <a:endParaRPr lang="ru-RU" altLang="ru-RU" sz="3200" i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кандидат педагогических наук, учитель-методист, </a:t>
            </a: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заведующая кафедрой начального образования СЭПШ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4213" y="2719388"/>
            <a:ext cx="8135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 b="1" i="0">
                <a:latin typeface="Arial" charset="0"/>
              </a:rPr>
              <a:t>«</a:t>
            </a:r>
            <a:r>
              <a:rPr lang="ru-RU" altLang="ru-RU" sz="2800" b="1"/>
              <a:t>Учебная мотивация: непреходящая актуальность</a:t>
            </a:r>
            <a:r>
              <a:rPr lang="ru-RU" altLang="ru-RU" sz="2800" b="1" i="0">
                <a:latin typeface="Arial" charset="0"/>
              </a:rPr>
              <a:t>»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39941" name="Picture 7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55650" y="2681288"/>
            <a:ext cx="83883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i="0" smtClean="0">
                <a:latin typeface="Tahoma" panose="020B0604030504040204" pitchFamily="34" charset="0"/>
              </a:rPr>
              <a:t>Астахова </a:t>
            </a:r>
          </a:p>
          <a:p>
            <a:pPr algn="ctr" eaLnBrk="1" hangingPunct="1">
              <a:defRPr/>
            </a:pPr>
            <a:r>
              <a:rPr lang="ru-RU" altLang="ru-RU" sz="3200" b="1" i="0" smtClean="0">
                <a:latin typeface="Tahoma" panose="020B0604030504040204" pitchFamily="34" charset="0"/>
              </a:rPr>
              <a:t>Екатерина Викторовна</a:t>
            </a:r>
            <a:endParaRPr lang="ru-RU" altLang="ru-RU" sz="3200" i="0" smtClean="0"/>
          </a:p>
          <a:p>
            <a:pPr algn="ctr" eaLnBrk="1" hangingPunct="1">
              <a:defRPr/>
            </a:pPr>
            <a:endParaRPr lang="ru-RU" altLang="ru-RU" sz="3200" i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доктор исторических наук, профессор, ректор ХГУ «НУА» 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40964" name="Picture 5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00113" y="2119313"/>
            <a:ext cx="79200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 b="1" i="0">
                <a:solidFill>
                  <a:srgbClr val="FFFF99"/>
                </a:solidFill>
                <a:latin typeface="Arial" charset="0"/>
              </a:rPr>
              <a:t>Регламент </a:t>
            </a:r>
          </a:p>
          <a:p>
            <a:pPr algn="ctr" eaLnBrk="1" hangingPunct="1"/>
            <a:endParaRPr lang="ru-RU" altLang="ru-RU" sz="2800" b="1" i="0">
              <a:solidFill>
                <a:srgbClr val="FFFF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ru-RU" altLang="ru-RU" sz="2800" b="1" i="0">
                <a:latin typeface="Arial" charset="0"/>
              </a:rPr>
              <a:t> Работа семинара: 10.00 – 12.00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ru-RU" altLang="ru-RU" sz="2800" b="1" i="0">
                <a:latin typeface="Arial" charset="0"/>
              </a:rPr>
              <a:t> Доклады – до 20 мин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ru-RU" altLang="ru-RU" sz="2800" b="1" i="0">
                <a:latin typeface="Arial" charset="0"/>
              </a:rPr>
              <a:t> Выступления – до 15 мин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ru-RU" altLang="ru-RU" sz="2800" b="1" i="0">
                <a:latin typeface="Arial" charset="0"/>
              </a:rPr>
              <a:t> Участие в обсуждении – до 3 минут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23556" name="Picture 9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20201215_12134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0"/>
            <a:ext cx="5102225" cy="6858000"/>
          </a:xfrm>
          <a:noFill/>
        </p:spPr>
      </p:pic>
      <p:pic>
        <p:nvPicPr>
          <p:cNvPr id="41987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073775"/>
            <a:ext cx="793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596188" y="4724400"/>
            <a:ext cx="433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967413"/>
            <a:ext cx="900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3933825"/>
            <a:ext cx="7524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403350" y="5300663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42988" y="4581525"/>
            <a:ext cx="5016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6423" y="5833241"/>
            <a:ext cx="1030953" cy="1018127"/>
          </a:xfrm>
          <a:prstGeom prst="rect">
            <a:avLst/>
          </a:prstGeom>
          <a:noFill/>
        </p:spPr>
      </p:pic>
      <p:pic>
        <p:nvPicPr>
          <p:cNvPr id="41994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8243888" y="4149725"/>
            <a:ext cx="5746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678" y="4874512"/>
            <a:ext cx="817544" cy="808236"/>
          </a:xfrm>
          <a:prstGeom prst="rect">
            <a:avLst/>
          </a:prstGeom>
          <a:noFill/>
        </p:spPr>
      </p:pic>
      <p:pic>
        <p:nvPicPr>
          <p:cNvPr id="3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31" y="5771756"/>
            <a:ext cx="1092152" cy="1079214"/>
          </a:xfrm>
          <a:prstGeom prst="rect">
            <a:avLst/>
          </a:prstGeom>
          <a:noFill/>
        </p:spPr>
      </p:pic>
      <p:pic>
        <p:nvPicPr>
          <p:cNvPr id="4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47816" y="4874031"/>
            <a:ext cx="748500" cy="739316"/>
          </a:xfrm>
          <a:prstGeom prst="rect">
            <a:avLst/>
          </a:prstGeom>
          <a:noFill/>
        </p:spPr>
      </p:pic>
      <p:pic>
        <p:nvPicPr>
          <p:cNvPr id="41998" name="Picture 16" descr="снежинка - Поиск в Google | Home decor decals, Decor, Home decor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524750" y="5445125"/>
            <a:ext cx="4333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50938" y="4149725"/>
            <a:ext cx="79930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0" smtClean="0">
                <a:latin typeface="Tahoma" panose="020B0604030504040204" pitchFamily="34" charset="0"/>
              </a:rPr>
              <a:t>Батаева Екатерина Викторовна</a:t>
            </a:r>
            <a:r>
              <a:rPr lang="ru-RU" altLang="ru-RU" sz="3600" smtClean="0">
                <a:latin typeface="Tahoma" panose="020B0604030504040204" pitchFamily="34" charset="0"/>
              </a:rPr>
              <a:t> </a:t>
            </a:r>
            <a:endParaRPr lang="ru-RU" altLang="ru-RU" sz="3600" i="0" smtClean="0"/>
          </a:p>
          <a:p>
            <a:pPr algn="ctr" eaLnBrk="1" hangingPunct="1">
              <a:defRPr/>
            </a:pPr>
            <a:endParaRPr lang="ru-RU" altLang="ru-RU" sz="3600" i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доктор философских наук, профессор</a:t>
            </a:r>
            <a:r>
              <a:rPr lang="ru-RU" altLang="ru-RU" smtClean="0">
                <a:latin typeface="Tahoma" panose="020B060403050404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профессор кафедры социологии и гуманитарных дисциплин</a:t>
            </a:r>
            <a:r>
              <a:rPr lang="ru-RU" altLang="ru-RU" smtClean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900113" y="2565400"/>
            <a:ext cx="7920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 b="1" i="0"/>
              <a:t>«</a:t>
            </a:r>
            <a:r>
              <a:rPr lang="ru-RU" altLang="ru-RU" sz="2800" b="1"/>
              <a:t>Учебные мотивации  </a:t>
            </a:r>
          </a:p>
          <a:p>
            <a:pPr algn="ctr" eaLnBrk="1" hangingPunct="1"/>
            <a:r>
              <a:rPr lang="ru-RU" altLang="ru-RU" sz="2800" b="1"/>
              <a:t>преподавателей и студентов</a:t>
            </a:r>
            <a:r>
              <a:rPr lang="ru-RU" altLang="ru-RU" sz="2800" b="1" i="0"/>
              <a:t>»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24581" name="Picture 16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042988" y="4005263"/>
            <a:ext cx="799306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0" smtClean="0">
                <a:latin typeface="Tahoma" panose="020B0604030504040204" pitchFamily="34" charset="0"/>
              </a:rPr>
              <a:t>Михайлева </a:t>
            </a:r>
          </a:p>
          <a:p>
            <a:pPr algn="ctr" eaLnBrk="1" hangingPunct="1">
              <a:defRPr/>
            </a:pPr>
            <a:r>
              <a:rPr lang="ru-RU" altLang="ru-RU" sz="3600" b="1" i="0" smtClean="0">
                <a:latin typeface="Tahoma" panose="020B0604030504040204" pitchFamily="34" charset="0"/>
              </a:rPr>
              <a:t>Екатерина Геннадиевна </a:t>
            </a:r>
            <a:endParaRPr lang="ru-RU" altLang="ru-RU" sz="4000" i="0" smtClean="0"/>
          </a:p>
          <a:p>
            <a:pPr algn="ctr" eaLnBrk="1" hangingPunct="1">
              <a:defRPr/>
            </a:pPr>
            <a:endParaRPr lang="ru-RU" altLang="ru-RU" sz="2400" i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доктор социологических наук, </a:t>
            </a: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профессор, проректор по учебно-методической работе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00113" y="2197100"/>
            <a:ext cx="7920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i="0">
                <a:latin typeface="Arial" charset="0"/>
              </a:rPr>
              <a:t>«</a:t>
            </a:r>
            <a:r>
              <a:rPr lang="ru-RU" altLang="ru-RU" sz="2800" b="1"/>
              <a:t>Новые мотиваторы образовательной деятельности в условиях диджитализации</a:t>
            </a:r>
            <a:r>
              <a:rPr lang="ru-RU" altLang="ru-RU" sz="2800" b="1" i="0">
                <a:latin typeface="Arial" charset="0"/>
              </a:rPr>
              <a:t>»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25605" name="Picture 8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55650" y="4210050"/>
            <a:ext cx="83883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0" smtClean="0">
                <a:latin typeface="Tahoma" panose="020B0604030504040204" pitchFamily="34" charset="0"/>
              </a:rPr>
              <a:t>Гога Наталья Павловна</a:t>
            </a:r>
            <a:r>
              <a:rPr lang="ru-RU" altLang="ru-RU" sz="3200" b="1" i="0" smtClean="0">
                <a:latin typeface="Tahoma" panose="020B0604030504040204" pitchFamily="34" charset="0"/>
              </a:rPr>
              <a:t> </a:t>
            </a:r>
            <a:endParaRPr lang="ru-RU" altLang="ru-RU" sz="3200" i="0" smtClean="0"/>
          </a:p>
          <a:p>
            <a:pPr algn="ctr" eaLnBrk="1" hangingPunct="1">
              <a:defRPr/>
            </a:pPr>
            <a:endParaRPr lang="ru-RU" altLang="ru-RU" sz="3200" i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b="1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кандидат психологических наук, доцент</a:t>
            </a:r>
            <a:endParaRPr lang="ru-RU" altLang="ru-RU" i="0" smtClean="0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2720975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 b="1" i="0">
                <a:latin typeface="Arial" charset="0"/>
              </a:rPr>
              <a:t>«</a:t>
            </a:r>
            <a:r>
              <a:rPr lang="ru-RU" altLang="ru-RU" sz="2800" b="1"/>
              <a:t>Поведенческие практики </a:t>
            </a:r>
          </a:p>
          <a:p>
            <a:pPr algn="ctr" eaLnBrk="1" hangingPunct="1"/>
            <a:r>
              <a:rPr lang="ru-RU" altLang="ru-RU" sz="2800" b="1"/>
              <a:t>в образовании: общая характеристика</a:t>
            </a:r>
            <a:r>
              <a:rPr lang="ru-RU" altLang="ru-RU"/>
              <a:t> </a:t>
            </a:r>
            <a:r>
              <a:rPr lang="ru-RU" altLang="ru-RU" sz="2800" b="1" i="0">
                <a:latin typeface="Arial" charset="0"/>
              </a:rPr>
              <a:t>»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835150" y="260350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Общеакадемический методологический семинар</a:t>
            </a:r>
            <a:r>
              <a:rPr lang="ru-RU" altLang="ru-RU" sz="2000" b="1" i="0"/>
              <a:t> </a:t>
            </a:r>
            <a:r>
              <a:rPr lang="en-US" altLang="ru-RU" sz="2000" b="1" i="0"/>
              <a:t/>
            </a:r>
            <a:br>
              <a:rPr lang="en-US" altLang="ru-RU" sz="2000" b="1" i="0"/>
            </a:br>
            <a:r>
              <a:rPr lang="ru-RU" altLang="ru-RU" sz="2000" b="1" i="0">
                <a:solidFill>
                  <a:srgbClr val="FFFF99"/>
                </a:solidFill>
              </a:rPr>
              <a:t>«ФОРМИРОВАНИЕ УЧЕБНОЙ МОТИВАЦИИ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В УСЛОВИЯХ ТРАНСФОРМАЦИИ </a:t>
            </a:r>
          </a:p>
          <a:p>
            <a:pPr algn="ctr" eaLnBrk="1" hangingPunct="1">
              <a:defRPr/>
            </a:pPr>
            <a:r>
              <a:rPr lang="ru-RU" altLang="ru-RU" sz="2000" b="1" i="0">
                <a:solidFill>
                  <a:srgbClr val="FFFF99"/>
                </a:solidFill>
              </a:rPr>
              <a:t>ПРИВЫЧНОГО МИРА»</a:t>
            </a:r>
            <a:endParaRPr lang="uk-UA" altLang="ru-RU" sz="2000" b="1" i="0">
              <a:solidFill>
                <a:srgbClr val="FFFF99"/>
              </a:solidFill>
            </a:endParaRPr>
          </a:p>
        </p:txBody>
      </p:sp>
      <p:pic>
        <p:nvPicPr>
          <p:cNvPr id="26629" name="Picture 7" descr="30_ЛЕТ_ЛОГ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7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03188" y="1006475"/>
            <a:ext cx="7121525" cy="2178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>
                <a:solidFill>
                  <a:srgbClr val="FFFF00"/>
                </a:solidFill>
              </a:rPr>
              <a:t>Поведенческие практики в образовании:</a:t>
            </a:r>
            <a:br>
              <a:rPr lang="ru-RU" sz="3600" b="1" smtClean="0">
                <a:solidFill>
                  <a:srgbClr val="FFFF00"/>
                </a:solidFill>
              </a:rPr>
            </a:br>
            <a:r>
              <a:rPr lang="ru-RU" sz="3600" b="1" smtClean="0">
                <a:solidFill>
                  <a:srgbClr val="FFFF00"/>
                </a:solidFill>
              </a:rPr>
              <a:t>общая характеристика</a:t>
            </a:r>
            <a:br>
              <a:rPr lang="ru-RU" sz="3600" b="1" smtClean="0">
                <a:solidFill>
                  <a:srgbClr val="FFFF00"/>
                </a:solidFill>
              </a:rPr>
            </a:br>
            <a:endParaRPr lang="ru-RU" sz="3600" b="1" smtClean="0">
              <a:solidFill>
                <a:srgbClr val="FFFF00"/>
              </a:solidFill>
            </a:endParaRPr>
          </a:p>
        </p:txBody>
      </p:sp>
      <p:pic>
        <p:nvPicPr>
          <p:cNvPr id="2765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2924175"/>
            <a:ext cx="4102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47650" y="3397250"/>
            <a:ext cx="4794250" cy="179705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/>
              <a:t>Гога Н.П.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/>
              <a:t>Канд. психол. наук, 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/>
              <a:t>доц. кафедры социологии и 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/>
              <a:t>Гуманитарных дисциплин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2503488"/>
            <a:ext cx="1820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Пьер Бурдьё: Социальное пространство и генезис «классов» — Гуманитарный  порт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58938"/>
            <a:ext cx="15509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Введение в социологию | Огородников А.Ю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0" y="2503488"/>
            <a:ext cx="1495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Заголовок 13"/>
          <p:cNvSpPr>
            <a:spLocks noGrp="1"/>
          </p:cNvSpPr>
          <p:nvPr>
            <p:ph type="title"/>
          </p:nvPr>
        </p:nvSpPr>
        <p:spPr bwMode="auto">
          <a:xfrm>
            <a:off x="247650" y="481013"/>
            <a:ext cx="7053263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100" b="1" smtClean="0">
                <a:solidFill>
                  <a:srgbClr val="FFFF00"/>
                </a:solidFill>
                <a:cs typeface="Aharoni" pitchFamily="2" charset="-79"/>
              </a:rPr>
              <a:t>Поведенческие практики -  </a:t>
            </a:r>
            <a:br>
              <a:rPr lang="ru-RU" sz="2100" b="1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2100" b="1" smtClean="0">
                <a:solidFill>
                  <a:srgbClr val="FFFF00"/>
                </a:solidFill>
                <a:cs typeface="Aharoni" pitchFamily="2" charset="-79"/>
              </a:rPr>
              <a:t>                                     вид социальных практик </a:t>
            </a:r>
          </a:p>
        </p:txBody>
      </p:sp>
      <p:sp>
        <p:nvSpPr>
          <p:cNvPr id="28678" name="Текст 14"/>
          <p:cNvSpPr>
            <a:spLocks noGrp="1"/>
          </p:cNvSpPr>
          <p:nvPr>
            <p:ph type="body" idx="1"/>
          </p:nvPr>
        </p:nvSpPr>
        <p:spPr bwMode="auto">
          <a:xfrm>
            <a:off x="-146050" y="4344988"/>
            <a:ext cx="1938338" cy="350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/>
              <a:t>Пьер Бурдье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5230813" y="4967288"/>
            <a:ext cx="2070100" cy="4333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50" b="1" dirty="0" err="1"/>
              <a:t>Ирвинг</a:t>
            </a:r>
            <a:r>
              <a:rPr lang="ru-RU" sz="1650" b="1" dirty="0"/>
              <a:t> </a:t>
            </a:r>
            <a:r>
              <a:rPr lang="ru-RU" sz="1650" b="1" dirty="0" err="1"/>
              <a:t>Гоффман</a:t>
            </a:r>
            <a:endParaRPr lang="ru-RU" sz="1650" b="1" dirty="0"/>
          </a:p>
        </p:txBody>
      </p:sp>
      <p:sp>
        <p:nvSpPr>
          <p:cNvPr id="28680" name="Текст 14"/>
          <p:cNvSpPr>
            <a:spLocks noGrp="1"/>
          </p:cNvSpPr>
          <p:nvPr>
            <p:ph type="body" idx="1"/>
          </p:nvPr>
        </p:nvSpPr>
        <p:spPr bwMode="auto">
          <a:xfrm>
            <a:off x="1581150" y="5068888"/>
            <a:ext cx="1938338" cy="349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/>
              <a:t>Питер Бергер</a:t>
            </a:r>
          </a:p>
        </p:txBody>
      </p:sp>
      <p:sp>
        <p:nvSpPr>
          <p:cNvPr id="28681" name="Текст 14"/>
          <p:cNvSpPr>
            <a:spLocks noGrp="1"/>
          </p:cNvSpPr>
          <p:nvPr>
            <p:ph type="body" idx="1"/>
          </p:nvPr>
        </p:nvSpPr>
        <p:spPr bwMode="auto">
          <a:xfrm>
            <a:off x="3286125" y="4656138"/>
            <a:ext cx="1938338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/>
              <a:t>Гарольд</a:t>
            </a:r>
          </a:p>
          <a:p>
            <a:pPr algn="ctr"/>
            <a:r>
              <a:rPr lang="ru-RU" b="1" smtClean="0"/>
              <a:t>Гарфинкель</a:t>
            </a:r>
          </a:p>
          <a:p>
            <a:pPr algn="ctr"/>
            <a:endParaRPr lang="ru-RU" b="1" smtClean="0"/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13"/>
          </p:nvPr>
        </p:nvSpPr>
        <p:spPr>
          <a:xfrm>
            <a:off x="7140575" y="4595813"/>
            <a:ext cx="2071688" cy="431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50" b="1" dirty="0"/>
              <a:t>Энтони </a:t>
            </a:r>
            <a:r>
              <a:rPr lang="ru-RU" sz="1650" b="1" dirty="0" err="1"/>
              <a:t>Гидденс</a:t>
            </a:r>
            <a:endParaRPr lang="ru-RU" sz="1650" b="1" dirty="0"/>
          </a:p>
        </p:txBody>
      </p:sp>
      <p:pic>
        <p:nvPicPr>
          <p:cNvPr id="28683" name="Рисунок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1843088"/>
            <a:ext cx="16859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1063" y="1749425"/>
            <a:ext cx="15779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8"/>
          <p:cNvSpPr>
            <a:spLocks noGrp="1"/>
          </p:cNvSpPr>
          <p:nvPr>
            <p:ph type="title"/>
          </p:nvPr>
        </p:nvSpPr>
        <p:spPr bwMode="auto">
          <a:xfrm>
            <a:off x="260350" y="1098550"/>
            <a:ext cx="7277100" cy="985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smtClean="0">
                <a:solidFill>
                  <a:srgbClr val="FFFF00"/>
                </a:solidFill>
              </a:rPr>
              <a:t>Социальные практики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5763" y="2084388"/>
            <a:ext cx="7872412" cy="3592512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>
                <a:solidFill>
                  <a:srgbClr val="92D050"/>
                </a:solidFill>
              </a:rPr>
              <a:t>П. </a:t>
            </a:r>
            <a:r>
              <a:rPr lang="ru-RU" sz="1800" b="1" dirty="0" err="1">
                <a:solidFill>
                  <a:srgbClr val="92D050"/>
                </a:solidFill>
              </a:rPr>
              <a:t>Бурдье</a:t>
            </a:r>
            <a:r>
              <a:rPr lang="ru-RU" sz="1800" b="1" dirty="0">
                <a:solidFill>
                  <a:srgbClr val="92D050"/>
                </a:solidFill>
              </a:rPr>
              <a:t>:</a:t>
            </a:r>
            <a:r>
              <a:rPr lang="ru-RU" sz="1800" b="1" dirty="0"/>
              <a:t>  ц</a:t>
            </a:r>
            <a:r>
              <a:rPr lang="ru-RU" sz="1800" dirty="0"/>
              <a:t>елесообразные действия индивидов по преобразованию социального мира, а также  каждодневные, привычные поступки, не требующие объяснения и зачастую кажущиеся внешнему наблюдателю лишенными смысла или же нелогичными.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>
                <a:solidFill>
                  <a:srgbClr val="92D050"/>
                </a:solidFill>
              </a:rPr>
              <a:t>Э. </a:t>
            </a:r>
            <a:r>
              <a:rPr lang="ru-RU" sz="1800" b="1" dirty="0" err="1">
                <a:solidFill>
                  <a:srgbClr val="92D050"/>
                </a:solidFill>
              </a:rPr>
              <a:t>Гидденс</a:t>
            </a:r>
            <a:r>
              <a:rPr lang="ru-RU" sz="1800" b="1" dirty="0">
                <a:solidFill>
                  <a:srgbClr val="92D050"/>
                </a:solidFill>
              </a:rPr>
              <a:t>: </a:t>
            </a:r>
            <a:r>
              <a:rPr lang="ru-RU" sz="1800" dirty="0">
                <a:solidFill>
                  <a:srgbClr val="92D050"/>
                </a:solidFill>
              </a:rPr>
              <a:t> </a:t>
            </a:r>
            <a:r>
              <a:rPr lang="ru-RU" sz="1800" dirty="0"/>
              <a:t>основа формирования и субъекта, и социального объекта; переосмысление повседневности.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>
                <a:solidFill>
                  <a:srgbClr val="92D050"/>
                </a:solidFill>
              </a:rPr>
              <a:t>Г. </a:t>
            </a:r>
            <a:r>
              <a:rPr lang="ru-RU" sz="1800" b="1" dirty="0" err="1">
                <a:solidFill>
                  <a:srgbClr val="92D050"/>
                </a:solidFill>
              </a:rPr>
              <a:t>Гарфинкель</a:t>
            </a:r>
            <a:r>
              <a:rPr lang="ru-RU" sz="1800" b="1" dirty="0">
                <a:solidFill>
                  <a:srgbClr val="92D050"/>
                </a:solidFill>
              </a:rPr>
              <a:t>:</a:t>
            </a:r>
            <a:r>
              <a:rPr lang="ru-RU" sz="1800" b="1" dirty="0"/>
              <a:t> </a:t>
            </a:r>
            <a:r>
              <a:rPr lang="ru-RU" sz="1800" dirty="0"/>
              <a:t>фоновое знание; конкретная деятельность, соединяющая слова и действия; искусство решения практических задач в ситуации неопределенности.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231775" y="1031875"/>
            <a:ext cx="7053263" cy="887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700" b="1" smtClean="0">
                <a:solidFill>
                  <a:srgbClr val="FFFF00"/>
                </a:solidFill>
              </a:rPr>
              <a:t>Характеристики социальных практик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 bwMode="auto">
          <a:xfrm>
            <a:off x="4643438" y="2133600"/>
            <a:ext cx="4024312" cy="3535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2700" b="1" smtClean="0"/>
          </a:p>
          <a:p>
            <a:r>
              <a:rPr lang="ru-RU" sz="2700" b="1" i="1" smtClean="0"/>
              <a:t>устойчивость;</a:t>
            </a:r>
          </a:p>
          <a:p>
            <a:r>
              <a:rPr lang="ru-RU" sz="2700" b="1" i="1" smtClean="0"/>
              <a:t>воспроизводство;</a:t>
            </a:r>
          </a:p>
          <a:p>
            <a:r>
              <a:rPr lang="ru-RU" sz="2700" b="1" i="1" smtClean="0"/>
              <a:t>массовость;</a:t>
            </a:r>
          </a:p>
          <a:p>
            <a:r>
              <a:rPr lang="ru-RU" sz="2700" b="1" i="1" smtClean="0"/>
              <a:t>нормативность;</a:t>
            </a:r>
          </a:p>
          <a:p>
            <a:r>
              <a:rPr lang="ru-RU" sz="2700" b="1" i="1" smtClean="0"/>
              <a:t>проактивность.</a:t>
            </a: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471988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380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Times New Roman</vt:lpstr>
      <vt:lpstr>Century Gothic</vt:lpstr>
      <vt:lpstr>Wingdings 3</vt:lpstr>
      <vt:lpstr>Verdana</vt:lpstr>
      <vt:lpstr>Aharoni</vt:lpstr>
      <vt:lpstr>Сумерки</vt:lpstr>
      <vt:lpstr>Ион</vt:lpstr>
      <vt:lpstr>Слайд 1</vt:lpstr>
      <vt:lpstr>Слайд 2</vt:lpstr>
      <vt:lpstr>Слайд 3</vt:lpstr>
      <vt:lpstr>Слайд 4</vt:lpstr>
      <vt:lpstr>Слайд 5</vt:lpstr>
      <vt:lpstr> Поведенческие практики в образовании: общая характеристика </vt:lpstr>
      <vt:lpstr>Поведенческие практики -                                        вид социальных практик </vt:lpstr>
      <vt:lpstr>Социальные практики</vt:lpstr>
      <vt:lpstr>Характеристики социальных практик</vt:lpstr>
      <vt:lpstr>Инклюзия как стратегия</vt:lpstr>
      <vt:lpstr>Позитивные стратегии поведения</vt:lpstr>
      <vt:lpstr>«Рамка проблемы» – «Рамка решения»</vt:lpstr>
      <vt:lpstr>Социально-эмоциональные программы обучения</vt:lpstr>
      <vt:lpstr>Слайд 14</vt:lpstr>
      <vt:lpstr>Нейрологический подход     в поведенческих практиках</vt:lpstr>
      <vt:lpstr>Слайд 16</vt:lpstr>
      <vt:lpstr>Слайд 17</vt:lpstr>
      <vt:lpstr>Слайд 18</vt:lpstr>
      <vt:lpstr>Слайд 19</vt:lpstr>
      <vt:lpstr>Слайд 20</vt:lpstr>
    </vt:vector>
  </TitlesOfParts>
  <Company>ХГУ НУА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Козыренко</dc:creator>
  <cp:lastModifiedBy>b705</cp:lastModifiedBy>
  <cp:revision>166</cp:revision>
  <dcterms:created xsi:type="dcterms:W3CDTF">2014-02-14T09:36:15Z</dcterms:created>
  <dcterms:modified xsi:type="dcterms:W3CDTF">2021-01-14T10:27:18Z</dcterms:modified>
</cp:coreProperties>
</file>