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</p:sldMasterIdLst>
  <p:notesMasterIdLst>
    <p:notesMasterId r:id="rId19"/>
  </p:notesMasterIdLst>
  <p:sldIdLst>
    <p:sldId id="256" r:id="rId3"/>
    <p:sldId id="261" r:id="rId4"/>
    <p:sldId id="257" r:id="rId5"/>
    <p:sldId id="258" r:id="rId6"/>
    <p:sldId id="259" r:id="rId7"/>
    <p:sldId id="260" r:id="rId8"/>
    <p:sldId id="267" r:id="rId9"/>
    <p:sldId id="263" r:id="rId10"/>
    <p:sldId id="265" r:id="rId11"/>
    <p:sldId id="266" r:id="rId12"/>
    <p:sldId id="270" r:id="rId13"/>
    <p:sldId id="271" r:id="rId14"/>
    <p:sldId id="272" r:id="rId15"/>
    <p:sldId id="273" r:id="rId16"/>
    <p:sldId id="269" r:id="rId17"/>
    <p:sldId id="262" r:id="rId18"/>
  </p:sldIdLst>
  <p:sldSz cx="9144000" cy="5143500" type="screen16x9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6A630"/>
    <a:srgbClr val="CC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2" y="-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99C548-A64D-42DF-A73A-F57EC9DE5031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AC6C87-40D4-4298-AEFF-E4FEF8ECF0F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FAC751-8243-410E-8548-A20417BE4C69}" type="slidenum">
              <a:rPr lang="ru-RU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1158249_vinetki-razdeliteli-kartinki.jpg"/>
          <p:cNvPicPr>
            <a:picLocks noChangeAspect="1"/>
          </p:cNvPicPr>
          <p:nvPr userDrawn="1"/>
        </p:nvPicPr>
        <p:blipFill>
          <a:blip r:embed="rId3"/>
          <a:srcRect t="2817" r="2817"/>
          <a:stretch>
            <a:fillRect/>
          </a:stretch>
        </p:blipFill>
        <p:spPr bwMode="auto">
          <a:xfrm>
            <a:off x="71438" y="71438"/>
            <a:ext cx="89296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714494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8154-B908-474E-8DCD-6D3CABD2E252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8CAE8-A25B-4E17-AC70-368317A5B7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EBD6-0C1F-4B90-9E0E-2EEE913EA012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AEFAE-17A1-4C11-B2E5-DBD94EE360D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94C0B-78E8-46B5-AB57-A1F5E9A61DC5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08C26-B3E0-4CDD-944E-F0962C97DA2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7E022-DE03-476D-8A81-55FD788B3806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1ABCC-1F41-4EFB-89BF-CAA31B1A05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D62FA-CB0F-4CB1-990B-A1902BC4A9AE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EC7F3-30C5-405B-8769-2006D56A45D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3DB8C-2AEE-4345-AFA8-2DD9E28F5C86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288CF0-2501-4BF8-A612-F43D3AD746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D70F-BE78-4E2B-AD01-D41DBAE2DE43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900ED-A461-489E-9A38-29EDBB4A8FB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F0D77-1CCC-43F4-91C0-1BAFB7E98F35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9A43D-42EF-4F6B-A2ED-A0545A38FB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FF9C3-438D-4D99-B1CD-815FEC42C9BD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40C03-83BC-4FA8-9F7A-E9093D9940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B25D-EDD0-4A27-873D-739F054D049C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794C1-273D-41AE-A71F-F01DC36BF1B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40BC8-3A5B-40A9-B457-87EA4392C8B2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801CD-3CEB-4E18-BCE0-617D89D50E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94562203_26.png"/>
          <p:cNvPicPr>
            <a:picLocks noChangeAspect="1"/>
          </p:cNvPicPr>
          <p:nvPr userDrawn="1"/>
        </p:nvPicPr>
        <p:blipFill>
          <a:blip r:embed="rId2"/>
          <a:srcRect l="56950"/>
          <a:stretch>
            <a:fillRect/>
          </a:stretch>
        </p:blipFill>
        <p:spPr bwMode="auto">
          <a:xfrm>
            <a:off x="71438" y="0"/>
            <a:ext cx="15001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8" descr="94562203_26.png"/>
          <p:cNvPicPr>
            <a:picLocks noChangeAspect="1"/>
          </p:cNvPicPr>
          <p:nvPr userDrawn="1"/>
        </p:nvPicPr>
        <p:blipFill>
          <a:blip r:embed="rId2"/>
          <a:srcRect r="51186"/>
          <a:stretch>
            <a:fillRect/>
          </a:stretch>
        </p:blipFill>
        <p:spPr bwMode="auto">
          <a:xfrm>
            <a:off x="7500938" y="0"/>
            <a:ext cx="1571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E85C1-A99D-4EA0-A27B-4B392B33F56A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B2F61-8A04-4E28-80AE-BF7A4B3B047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0DDC5-6FCF-4144-9CDD-1C516856A15D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55CC0-5686-480A-925C-C3AE4F2F62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709A9-DB29-4766-87B1-3036165A4DF3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6C783-330A-4755-ABDF-A781A4706E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2E580-026E-4694-A29B-9AB69CBAF55A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A3279-07B9-450B-AA75-8A70A583D8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A6E67-0726-4BFE-B4CB-0814306C576D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3831E-381B-438B-AF45-4219AE4E8C6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 descr="133153848_PHF_Winterblue16_44.png"/>
          <p:cNvPicPr>
            <a:picLocks noChangeAspect="1"/>
          </p:cNvPicPr>
          <p:nvPr userDrawn="1"/>
        </p:nvPicPr>
        <p:blipFill>
          <a:blip r:embed="rId2"/>
          <a:srcRect l="9302" t="4652"/>
          <a:stretch>
            <a:fillRect/>
          </a:stretch>
        </p:blipFill>
        <p:spPr bwMode="auto">
          <a:xfrm>
            <a:off x="71438" y="0"/>
            <a:ext cx="278606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time_ny_0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8148" y="-71456"/>
            <a:ext cx="1428760" cy="156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9" descr="132268692_5424875thumb.png"/>
          <p:cNvPicPr>
            <a:picLocks noChangeAspect="1"/>
          </p:cNvPicPr>
          <p:nvPr userDrawn="1"/>
        </p:nvPicPr>
        <p:blipFill>
          <a:blip r:embed="rId4"/>
          <a:srcRect b="10526"/>
          <a:stretch>
            <a:fillRect/>
          </a:stretch>
        </p:blipFill>
        <p:spPr bwMode="auto">
          <a:xfrm>
            <a:off x="0" y="3857625"/>
            <a:ext cx="18542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0" descr="132268692_5424875thumb.png"/>
          <p:cNvPicPr>
            <a:picLocks noChangeAspect="1"/>
          </p:cNvPicPr>
          <p:nvPr userDrawn="1"/>
        </p:nvPicPr>
        <p:blipFill>
          <a:blip r:embed="rId5"/>
          <a:srcRect b="10526"/>
          <a:stretch>
            <a:fillRect/>
          </a:stretch>
        </p:blipFill>
        <p:spPr bwMode="auto">
          <a:xfrm>
            <a:off x="7497763" y="3857625"/>
            <a:ext cx="16462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buFontTx/>
              <a:buNone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277E0-59CF-4A28-825B-B654AA326B59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C08F3-1465-421F-B258-88E0A66BCDE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10877696.png"/>
          <p:cNvPicPr>
            <a:picLocks noChangeAspect="1"/>
          </p:cNvPicPr>
          <p:nvPr userDrawn="1"/>
        </p:nvPicPr>
        <p:blipFill>
          <a:blip r:embed="rId2"/>
          <a:srcRect l="2057" r="10870"/>
          <a:stretch>
            <a:fillRect/>
          </a:stretch>
        </p:blipFill>
        <p:spPr bwMode="auto">
          <a:xfrm>
            <a:off x="0" y="0"/>
            <a:ext cx="9072563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F7E55-C219-4E43-B26A-2D8360D51068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3AC1E-53CA-4950-95C2-B2EE8537706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7" descr="0_15ced9_fc68e15a_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438" y="33338"/>
            <a:ext cx="200025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0_15ceda_1637b940_M.png"/>
          <p:cNvPicPr>
            <a:picLocks noChangeAspect="1"/>
          </p:cNvPicPr>
          <p:nvPr userDrawn="1"/>
        </p:nvPicPr>
        <p:blipFill>
          <a:blip r:embed="rId3"/>
          <a:srcRect l="3999"/>
          <a:stretch>
            <a:fillRect/>
          </a:stretch>
        </p:blipFill>
        <p:spPr bwMode="auto">
          <a:xfrm>
            <a:off x="71438" y="3332163"/>
            <a:ext cx="207168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0_15ceda_1637b940_M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286625" y="3316288"/>
            <a:ext cx="1785938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71DA7-EF9D-4A4B-AC60-BB62DACEDE5E}" type="datetimeFigureOut">
              <a:rPr lang="ru-RU"/>
              <a:pPr>
                <a:defRPr/>
              </a:pPr>
              <a:t>14.01.2021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80D19-3DCA-49C5-923C-A593C3C629B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0480D-A4C3-4E3C-8FC3-9AF7AD48A10A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D3DBF-E45D-4881-9D53-040CD793B56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FF18A-8C06-4A4E-B040-B60EB7B9818C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56984-0F58-489F-A331-7EDAC35F281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0274A-F9BF-4C49-A1E7-18EEF0853343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D78F8-6115-40AD-847F-A1440A6CB42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BDAEF-D20F-4A25-B9B3-14695C372CF8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E8651FF-5670-47D2-8735-94DE198EFAB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20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784" r:id="rId3"/>
    <p:sldLayoutId id="2147483803" r:id="rId4"/>
    <p:sldLayoutId id="2147483804" r:id="rId5"/>
    <p:sldLayoutId id="2147483805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B6FABD-029F-4E5C-B5B4-7184AC1D0041}" type="datetimeFigureOut">
              <a:rPr lang="ru-RU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9D43470D-07A8-400A-87F4-482EF87A828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Группа 4"/>
          <p:cNvGrpSpPr>
            <a:grpSpLocks/>
          </p:cNvGrpSpPr>
          <p:nvPr/>
        </p:nvGrpSpPr>
        <p:grpSpPr bwMode="auto">
          <a:xfrm>
            <a:off x="935038" y="61913"/>
            <a:ext cx="7273925" cy="5019675"/>
            <a:chOff x="935038" y="61913"/>
            <a:chExt cx="7273925" cy="5019675"/>
          </a:xfrm>
        </p:grpSpPr>
        <p:pic>
          <p:nvPicPr>
            <p:cNvPr id="9219" name="Рисунок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35038" y="61913"/>
              <a:ext cx="7273925" cy="501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0" name="Рисунок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48264" y="483518"/>
              <a:ext cx="666504" cy="686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Прямоугольник 3"/>
            <p:cNvSpPr/>
            <p:nvPr/>
          </p:nvSpPr>
          <p:spPr>
            <a:xfrm>
              <a:off x="6372225" y="4491038"/>
              <a:ext cx="1643063" cy="3381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ln w="0"/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30 декабря 2020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Группа 3"/>
          <p:cNvGrpSpPr>
            <a:grpSpLocks/>
          </p:cNvGrpSpPr>
          <p:nvPr/>
        </p:nvGrpSpPr>
        <p:grpSpPr bwMode="auto">
          <a:xfrm>
            <a:off x="827088" y="152400"/>
            <a:ext cx="7416800" cy="4838700"/>
            <a:chOff x="827584" y="152400"/>
            <a:chExt cx="7416304" cy="4838700"/>
          </a:xfrm>
        </p:grpSpPr>
        <p:pic>
          <p:nvPicPr>
            <p:cNvPr id="18439" name="Рисунок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27584" y="152400"/>
              <a:ext cx="6915150" cy="483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0" name="TextBox 2"/>
            <p:cNvSpPr txBox="1">
              <a:spLocks noChangeArrowheads="1"/>
            </p:cNvSpPr>
            <p:nvPr/>
          </p:nvSpPr>
          <p:spPr bwMode="auto">
            <a:xfrm>
              <a:off x="1116013" y="3867150"/>
              <a:ext cx="1727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ЛЮБОПЫТСТВО</a:t>
              </a:r>
            </a:p>
          </p:txBody>
        </p:sp>
        <p:sp>
          <p:nvSpPr>
            <p:cNvPr id="18441" name="TextBox 3"/>
            <p:cNvSpPr txBox="1">
              <a:spLocks noChangeArrowheads="1"/>
            </p:cNvSpPr>
            <p:nvPr/>
          </p:nvSpPr>
          <p:spPr bwMode="auto">
            <a:xfrm>
              <a:off x="2268538" y="2139950"/>
              <a:ext cx="23034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ЛЮБОЗНАТЕЛЬНОСТЬ</a:t>
              </a:r>
            </a:p>
          </p:txBody>
        </p:sp>
        <p:sp>
          <p:nvSpPr>
            <p:cNvPr id="18442" name="TextBox 4"/>
            <p:cNvSpPr txBox="1">
              <a:spLocks noChangeArrowheads="1"/>
            </p:cNvSpPr>
            <p:nvPr/>
          </p:nvSpPr>
          <p:spPr bwMode="auto">
            <a:xfrm>
              <a:off x="4067175" y="3867150"/>
              <a:ext cx="172878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ПОЗНАВАТЕЛЬ-НЫЙ ИНТЕРЕС</a:t>
              </a:r>
            </a:p>
          </p:txBody>
        </p:sp>
        <p:sp>
          <p:nvSpPr>
            <p:cNvPr id="18443" name="TextBox 5"/>
            <p:cNvSpPr txBox="1">
              <a:spLocks noChangeArrowheads="1"/>
            </p:cNvSpPr>
            <p:nvPr/>
          </p:nvSpPr>
          <p:spPr bwMode="auto">
            <a:xfrm>
              <a:off x="5148263" y="1058863"/>
              <a:ext cx="154463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УЧЕБНАЯ</a:t>
              </a:r>
            </a:p>
            <a:p>
              <a:pPr eaLnBrk="1" hangingPunct="1"/>
              <a:r>
                <a:rPr lang="ru-RU" altLang="ru-RU" sz="14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МОТИВАЦИЯ</a:t>
              </a:r>
            </a:p>
          </p:txBody>
        </p:sp>
        <p:sp>
          <p:nvSpPr>
            <p:cNvPr id="18444" name="TextBox 6"/>
            <p:cNvSpPr txBox="1">
              <a:spLocks noChangeArrowheads="1"/>
            </p:cNvSpPr>
            <p:nvPr/>
          </p:nvSpPr>
          <p:spPr bwMode="auto">
            <a:xfrm>
              <a:off x="6516688" y="3867150"/>
              <a:ext cx="172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14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УЧЕБНАЯ</a:t>
              </a:r>
            </a:p>
            <a:p>
              <a:pPr eaLnBrk="1" hangingPunct="1"/>
              <a:r>
                <a:rPr lang="ru-RU" altLang="ru-RU" sz="14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ДЕЯТЕЛЬНОСТЬ</a:t>
              </a:r>
            </a:p>
          </p:txBody>
        </p:sp>
      </p:grpSp>
      <p:pic>
        <p:nvPicPr>
          <p:cNvPr id="17419" name="Picture 11" descr="Анимация вопросительного знака сток-видео - Видео насчитывающей  вопросительного, знака: 4449928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6013" y="2228850"/>
            <a:ext cx="12176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1475" y="1457325"/>
            <a:ext cx="122078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5600" y="1004888"/>
            <a:ext cx="12192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Gardens - Jitter.Bug.Girl, water , can , green , gif - PicMix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1763" y="677863"/>
            <a:ext cx="128428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23457E-7 L 0.3868 -0.102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" y="-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9542"/>
            <a:ext cx="6390456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Мотив достижения успеха замещается игровым, познавательный – мотивом престижа, широкий социальный – мотивом избегания неудачи.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2355726"/>
            <a:ext cx="8568952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Это должен быть комплекс мер (типы заданий, система поощрений, стимулов), направленный на вовлечение в процесс познания конкретного ученика, выращивание у него позиции активного участника познавательного процесса.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6750" y="195263"/>
            <a:ext cx="7323138" cy="280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</a:p>
          <a:p>
            <a:pPr algn="ctr">
              <a:defRPr/>
            </a:pPr>
            <a:endParaRPr lang="ru-RU" sz="4400" b="1" dirty="0">
              <a:ln w="0"/>
              <a:solidFill>
                <a:schemeClr val="accent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4400" b="1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дополнительным занятиям </a:t>
            </a:r>
          </a:p>
          <a:p>
            <a:pPr algn="ctr">
              <a:defRPr/>
            </a:pPr>
            <a:endParaRPr lang="ru-RU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2" descr="Как появились математические знаки и символы | Научпоп. Наука для всех |  Яндекс Дзен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513" y="771525"/>
            <a:ext cx="39243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94053"/>
            <a:ext cx="8352928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Постепенное восхождение от ситуативного интереса к осмысленному и целенаправленному познанию, формирование утраченной потребности получать удовольствие от поиска нового знания – единственный адекватный путь к мотивации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738" y="195486"/>
            <a:ext cx="856452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мотивирующих.?!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17500" y="1042988"/>
            <a:ext cx="63674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Семья стала взрослоцентричной</a:t>
            </a:r>
            <a:r>
              <a:rPr lang="ru-RU"/>
              <a:t>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17500" y="1706563"/>
            <a:ext cx="85645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Современный родитель приучен все поручать специалистам.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17500" y="2784475"/>
            <a:ext cx="7616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Стратегия интенсивного родительства. 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28600" y="3465513"/>
            <a:ext cx="893603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современной семье ребенку не транслирует-ся познавательная стратегия родителей.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5313" y="3267075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75" y="3314700"/>
            <a:ext cx="1430338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588" y="3314700"/>
            <a:ext cx="175577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Прямоугольник 3"/>
          <p:cNvSpPr>
            <a:spLocks noChangeArrowheads="1"/>
          </p:cNvSpPr>
          <p:nvPr/>
        </p:nvSpPr>
        <p:spPr bwMode="auto">
          <a:xfrm>
            <a:off x="95250" y="268288"/>
            <a:ext cx="2303463" cy="2676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ПСИХОЛОГИЧЕСКАЯ И</a:t>
            </a:r>
          </a:p>
          <a:p>
            <a:pPr algn="ctr"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ФИЗИОЛОГИЧЕСКАЯ  НЕГОТОВНОСТЬ</a:t>
            </a:r>
          </a:p>
          <a:p>
            <a:pPr algn="ctr"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ШКОЛЬНОМУ ОБУЧЕНИЮ</a:t>
            </a:r>
          </a:p>
          <a:p>
            <a:pPr algn="ctr" eaLnBrk="1" hangingPunct="1"/>
            <a:endParaRPr lang="ru-RU" altLang="ru-RU" sz="1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ВЫСОКИЙ УРОВЕНЬ ТРЕВОЖНОСТИ</a:t>
            </a:r>
          </a:p>
          <a:p>
            <a:pPr algn="ctr" eaLnBrk="1" hangingPunct="1"/>
            <a:endParaRPr lang="ru-RU" altLang="ru-RU" sz="1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ДИВЕРСИФИКАЦИЯ ДЕТСКОГО РАЗВИТИЯ</a:t>
            </a:r>
          </a:p>
          <a:p>
            <a:pPr algn="ctr" eaLnBrk="1" hangingPunct="1"/>
            <a:endParaRPr lang="ru-RU" altLang="ru-RU" sz="1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НАРУШЕНИЕ СЕМЕЙНЫХ СВЯЗЕЙ</a:t>
            </a:r>
          </a:p>
        </p:txBody>
      </p:sp>
      <p:sp>
        <p:nvSpPr>
          <p:cNvPr id="24582" name="Прямоугольник 4"/>
          <p:cNvSpPr>
            <a:spLocks noChangeArrowheads="1"/>
          </p:cNvSpPr>
          <p:nvPr/>
        </p:nvSpPr>
        <p:spPr bwMode="auto">
          <a:xfrm>
            <a:off x="2773363" y="144463"/>
            <a:ext cx="2852737" cy="286226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БИОЛОГИЧЕСКИ ЗЕРНО ПОЗНАНИЯ </a:t>
            </a:r>
          </a:p>
          <a:p>
            <a:pPr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ПОСЕЯНО В КАЖДОМ РЕБЕНКЕ</a:t>
            </a:r>
          </a:p>
          <a:p>
            <a:pPr eaLnBrk="1" hangingPunct="1"/>
            <a:endParaRPr lang="ru-RU" altLang="ru-RU" sz="1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МШВ ЯВЛЯЕТСЯ СЕНЗИТИВНЫМ ДЛЯ РАЗВИТИЯ МОТИВАЦИИ</a:t>
            </a:r>
          </a:p>
          <a:p>
            <a:pPr eaLnBrk="1" hangingPunct="1"/>
            <a:endParaRPr lang="ru-RU" altLang="ru-RU" sz="1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ПРЕДСТАВЛЕНИЯ О СВОИХ</a:t>
            </a:r>
          </a:p>
          <a:p>
            <a:pPr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ВОЗМОЖНОСТЯХ</a:t>
            </a:r>
          </a:p>
          <a:p>
            <a:pPr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ВЛИЯЮТ НА РЕЗУЛЬТАТ</a:t>
            </a:r>
          </a:p>
          <a:p>
            <a:pPr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eaLnBrk="1" hangingPunct="1"/>
            <a:endParaRPr lang="ru-RU" altLang="ru-RU" sz="1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СПОСОБНОСТЬ ДЕТЕЙ ВЫДЕЛЯТЬ </a:t>
            </a:r>
          </a:p>
          <a:p>
            <a:pPr eaLnBrk="1" hangingPunct="1"/>
            <a:r>
              <a:rPr lang="ru-RU" alt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НЕИЗВЕСТНОЕ В ПРОБЛЕМЕ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24525" y="144463"/>
            <a:ext cx="3324225" cy="3170237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ОСНОВ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ПРИРОДЫ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</a:p>
          <a:p>
            <a:pPr algn="ctr" eaLnBrk="1" hangingPunct="1">
              <a:defRPr/>
            </a:pPr>
            <a:endParaRPr lang="ru-RU" sz="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УРОВНЯ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МОТИВАЦИИ</a:t>
            </a:r>
          </a:p>
          <a:p>
            <a:pPr algn="ctr" eaLnBrk="1" hangingPunct="1">
              <a:defRPr/>
            </a:pPr>
            <a:endParaRPr lang="ru-RU" sz="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КОМПЛЕКСА МЕР,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 НА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РЕБЕНКА В ПРОЦЕСС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ПОЗНАНИЯ</a:t>
            </a:r>
          </a:p>
          <a:p>
            <a:pPr algn="ctr" eaLnBrk="1" hangingPunct="1">
              <a:defRPr/>
            </a:pPr>
            <a:endParaRPr lang="ru-RU" sz="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ИССЛЕДОВАТЕЛЬСКОЙ 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УЧАЩИХСЯ КАК ОСНОВЫ  ОБУЧЕНИЯ</a:t>
            </a:r>
          </a:p>
          <a:p>
            <a:pPr algn="ctr" eaLnBrk="1" hangingPunct="1">
              <a:defRPr/>
            </a:pPr>
            <a:endParaRPr lang="ru-RU" sz="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ПУТЕЙ ВЗАИМОДЕЙСТВИЯ С 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7675" y="2944813"/>
            <a:ext cx="13890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24585" name="Прямоугольник 7"/>
          <p:cNvSpPr>
            <a:spLocks noChangeArrowheads="1"/>
          </p:cNvSpPr>
          <p:nvPr/>
        </p:nvSpPr>
        <p:spPr bwMode="auto">
          <a:xfrm>
            <a:off x="3533775" y="2952750"/>
            <a:ext cx="1123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РЕСУРС</a:t>
            </a:r>
          </a:p>
        </p:txBody>
      </p:sp>
      <p:sp>
        <p:nvSpPr>
          <p:cNvPr id="24586" name="Прямоугольник 8"/>
          <p:cNvSpPr>
            <a:spLocks noChangeArrowheads="1"/>
          </p:cNvSpPr>
          <p:nvPr/>
        </p:nvSpPr>
        <p:spPr bwMode="auto">
          <a:xfrm>
            <a:off x="6094413" y="3289300"/>
            <a:ext cx="2717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06A630"/>
                </a:solidFill>
                <a:latin typeface="Times New Roman" pitchFamily="18" charset="0"/>
                <a:cs typeface="Times New Roman" pitchFamily="18" charset="0"/>
              </a:rPr>
              <a:t>ДЕЙСТВИЯ УЧИТЕЛЯ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915988"/>
            <a:ext cx="4941888" cy="367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4" descr="надписи с новым годом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980327">
            <a:off x="481013" y="709613"/>
            <a:ext cx="2447925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471488"/>
            <a:ext cx="6383337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3788" y="3582988"/>
            <a:ext cx="809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DF8"/>
              </a:clrFrom>
              <a:clrTo>
                <a:srgbClr val="FEFD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5163" y="3241675"/>
            <a:ext cx="80962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3413" y="2571750"/>
            <a:ext cx="6318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5513" y="2944813"/>
            <a:ext cx="638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5513" y="2095500"/>
            <a:ext cx="5080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3788" y="1006475"/>
            <a:ext cx="7620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69125" y="1849438"/>
            <a:ext cx="6604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Знак вопроса гифки, анимированные GIF изображения знак вопроса - скачать  гиф картинки на GIFER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0213" y="1268413"/>
            <a:ext cx="2474912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87313" y="4432300"/>
            <a:ext cx="8712200" cy="69215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5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+mn-cs"/>
              </a:rPr>
              <a:t>	</a:t>
            </a:r>
            <a:r>
              <a:rPr lang="ru-RU" sz="3300" b="1" dirty="0">
                <a:ln w="0"/>
                <a:solidFill>
                  <a:srgbClr val="FF000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+mn-cs"/>
              </a:rPr>
              <a:t>Какая потребность удовлетворяется в учении?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7524" y="1131590"/>
            <a:ext cx="8568952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3200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процессу обучения должна быть</a:t>
            </a:r>
          </a:p>
          <a:p>
            <a:pPr algn="just" eaLnBrk="1" hangingPunct="1">
              <a:defRPr/>
            </a:pPr>
            <a:r>
              <a:rPr lang="ru-RU" sz="3200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задействована мотивация хотя бы 4-го уровня, </a:t>
            </a:r>
          </a:p>
          <a:p>
            <a:pPr algn="just" eaLnBrk="1" hangingPunct="1">
              <a:defRPr/>
            </a:pPr>
            <a:r>
              <a:rPr lang="ru-RU" sz="3200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именно – мотивация, базирующаяся  на потребности самоуважения, достижения успеха, престижа, одобрения</a:t>
            </a:r>
            <a:r>
              <a:rPr lang="ru-RU" sz="3600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1399" y="190096"/>
            <a:ext cx="3155299" cy="2098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6" descr="Новогодняя елка и ребенок. Правила безопасности | Статьи и тест-драйвы |  Интернет магазин детских товаров в Украине. Купить товары для детей с  доставкой - Pampik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7410" y="267495"/>
            <a:ext cx="2361274" cy="2361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 descr="Ребенку 9 месяцев: развитие, что должен уметь, таблица роста и веса  мальчика и девочки | Развитие малыша в девять месяце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192" y="2730350"/>
            <a:ext cx="2550499" cy="1894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12" descr="Украшения на елку, когда в доме маленький ребенок — WomanWiki - женская  энциклопед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9837" y="1941761"/>
            <a:ext cx="3033292" cy="2877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5" y="386133"/>
            <a:ext cx="2932430" cy="4401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5" y="139006"/>
            <a:ext cx="3491880" cy="2326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94" y="296634"/>
            <a:ext cx="3600401" cy="4332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784" y="1563638"/>
            <a:ext cx="3419474" cy="3419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785813" y="17145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69963" y="258634"/>
            <a:ext cx="8178675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3. Фрейду, основной мотивационной доминантой всех жиз­ненных процессов и поступков личности является стремление к удовольствию и из­бегание неудовольствия ( наказания)</a:t>
            </a:r>
            <a:r>
              <a:rPr lang="ru-RU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270" name="Picture 6" descr="Mascot Illustratie Die Een Copier Maken Van Kopieën Van Een Document  Royalty-Vrije Foto, Plaatjes, Beelden En Stock Fotografie. Image 15774203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59488" y="2644775"/>
            <a:ext cx="30591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11560" y="2645533"/>
            <a:ext cx="5889252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человеческого мозга новая информация — это отдельный источник положительных эмоций, а иногда и подлинного наслаждения.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275606"/>
            <a:ext cx="8496944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удовольствию от поиска новой информации – </a:t>
            </a:r>
          </a:p>
          <a:p>
            <a:pPr algn="ctr" eaLnBrk="1" hangingPunct="1"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en-US" sz="4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causa sui</a:t>
            </a:r>
            <a:r>
              <a:rPr lang="ru-RU" sz="4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познавательного интереса.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Анимация из детства | Пикабу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9238" y="595313"/>
            <a:ext cx="5573712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611188"/>
            <a:ext cx="5572125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92275" y="1125538"/>
            <a:ext cx="5256213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разрешает,</a:t>
            </a:r>
          </a:p>
          <a:p>
            <a:pPr algn="ctr" eaLnBrk="1" hangingPunct="1">
              <a:defRPr/>
            </a:pPr>
            <a:r>
              <a:rPr lang="ru-RU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корректирует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160</Words>
  <Application>Microsoft Office PowerPoint</Application>
  <PresentationFormat>Экран (16:9)</PresentationFormat>
  <Paragraphs>71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b705</cp:lastModifiedBy>
  <cp:revision>34</cp:revision>
  <dcterms:created xsi:type="dcterms:W3CDTF">2017-12-08T13:32:43Z</dcterms:created>
  <dcterms:modified xsi:type="dcterms:W3CDTF">2021-01-14T10:22:13Z</dcterms:modified>
</cp:coreProperties>
</file>