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5" r:id="rId6"/>
    <p:sldId id="260" r:id="rId7"/>
    <p:sldId id="262" r:id="rId8"/>
    <p:sldId id="263" r:id="rId9"/>
    <p:sldId id="261" r:id="rId10"/>
    <p:sldId id="264" r:id="rId11"/>
    <p:sldId id="270" r:id="rId12"/>
    <p:sldId id="274" r:id="rId13"/>
    <p:sldId id="271" r:id="rId14"/>
    <p:sldId id="276" r:id="rId15"/>
    <p:sldId id="275" r:id="rId16"/>
    <p:sldId id="277" r:id="rId17"/>
    <p:sldId id="278" r:id="rId18"/>
    <p:sldId id="266" r:id="rId19"/>
    <p:sldId id="272" r:id="rId20"/>
    <p:sldId id="268" r:id="rId21"/>
    <p:sldId id="267" r:id="rId22"/>
    <p:sldId id="279" r:id="rId23"/>
    <p:sldId id="280" r:id="rId24"/>
    <p:sldId id="281" r:id="rId25"/>
    <p:sldId id="282" r:id="rId26"/>
    <p:sldId id="269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FBFF755-236A-46C0-BAA8-211563271B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3429000"/>
            <a:ext cx="5940425" cy="13684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3240088"/>
            <a:ext cx="6048375" cy="110966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41005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557338"/>
            <a:ext cx="1909762" cy="48942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557338"/>
            <a:ext cx="5581650" cy="48942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133600"/>
            <a:ext cx="374491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133600"/>
            <a:ext cx="374650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557338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uk-UA">
              <a:cs typeface="+mn-cs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133600"/>
            <a:ext cx="764381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_____Microsoft_Office_Excel2.xls"/><Relationship Id="rId5" Type="http://schemas.openxmlformats.org/officeDocument/2006/relationships/oleObject" Target="../embeddings/__________Microsoft_Office_Excel1.xls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57563"/>
            <a:ext cx="6227763" cy="1511300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Новые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мотиваторы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 образовательной деятельности в условиях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диджитализации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59338" y="5732463"/>
            <a:ext cx="3889375" cy="936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1800" smtClean="0"/>
              <a:t>Доктор социологических наук, профессор Михайлева Е. Г.</a:t>
            </a:r>
          </a:p>
        </p:txBody>
      </p:sp>
      <p:pic>
        <p:nvPicPr>
          <p:cNvPr id="15363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28575"/>
            <a:ext cx="2205038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1196975"/>
            <a:ext cx="7634287" cy="1368425"/>
          </a:xfrm>
        </p:spPr>
        <p:txBody>
          <a:bodyPr/>
          <a:lstStyle/>
          <a:p>
            <a:pPr>
              <a:defRPr/>
            </a:pPr>
            <a:r>
              <a:rPr lang="ru-RU" altLang="ko-KR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굴림" charset="-127"/>
              </a:rPr>
              <a:t>Изменение технологий </a:t>
            </a:r>
            <a:r>
              <a:rPr lang="ru-RU" altLang="ko-KR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굴림" charset="-127"/>
              </a:rPr>
              <a:t>в </a:t>
            </a:r>
            <a:r>
              <a:rPr lang="ru-RU" altLang="ko-KR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굴림" charset="-127"/>
              </a:rPr>
              <a:t>образовательном процессе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2781300"/>
            <a:ext cx="4608513" cy="3309938"/>
          </a:xfrm>
        </p:spPr>
        <p:txBody>
          <a:bodyPr/>
          <a:lstStyle/>
          <a:p>
            <a:pPr>
              <a:defRPr/>
            </a:pPr>
            <a:r>
              <a:rPr lang="ru-RU" b="1" i="1" dirty="0" smtClean="0"/>
              <a:t>Технологии и методы</a:t>
            </a:r>
          </a:p>
          <a:p>
            <a:pPr marL="0" indent="0">
              <a:buFontTx/>
              <a:buNone/>
              <a:defRPr/>
            </a:pPr>
            <a:r>
              <a:rPr lang="ru-RU" dirty="0" smtClean="0"/>
              <a:t>(</a:t>
            </a:r>
            <a:r>
              <a:rPr lang="ru-RU" dirty="0" err="1" smtClean="0"/>
              <a:t>видеочаты</a:t>
            </a:r>
            <a:r>
              <a:rPr lang="ru-RU" dirty="0" smtClean="0"/>
              <a:t>, цифровые учебники, обучающие курсы онлайн курсы и платформы для дистанционного образования…)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813300" y="2781300"/>
            <a:ext cx="4103688" cy="3309938"/>
          </a:xfrm>
        </p:spPr>
        <p:txBody>
          <a:bodyPr/>
          <a:lstStyle/>
          <a:p>
            <a:pPr>
              <a:defRPr/>
            </a:pPr>
            <a:r>
              <a:rPr lang="ru-RU" b="1" i="1" dirty="0" smtClean="0"/>
              <a:t>Техника и гаджеты</a:t>
            </a:r>
          </a:p>
          <a:p>
            <a:pPr marL="0" indent="0">
              <a:buFontTx/>
              <a:buNone/>
              <a:defRPr/>
            </a:pPr>
            <a:r>
              <a:rPr lang="ru-RU" dirty="0" smtClean="0"/>
              <a:t>(мобильные телефоны, планшеты, </a:t>
            </a:r>
            <a:r>
              <a:rPr lang="ru-RU" dirty="0" err="1" smtClean="0"/>
              <a:t>флипчарты</a:t>
            </a:r>
            <a:r>
              <a:rPr lang="ru-RU" dirty="0" smtClean="0"/>
              <a:t>, интерактивные доски…)</a:t>
            </a:r>
            <a:endParaRPr lang="ru-RU" dirty="0"/>
          </a:p>
        </p:txBody>
      </p:sp>
      <p:pic>
        <p:nvPicPr>
          <p:cNvPr id="24580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Гиф анимация Мужчина, прогресс, технологии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9050" y="5229225"/>
            <a:ext cx="30797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313" y="1293813"/>
            <a:ext cx="5148262" cy="1223962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Мнение студентов</a:t>
            </a:r>
            <a:endParaRPr lang="ru-RU" sz="3600" dirty="0"/>
          </a:p>
        </p:txBody>
      </p:sp>
      <p:pic>
        <p:nvPicPr>
          <p:cNvPr id="25602" name="Picture 8" descr="Символы Академ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5938" y="1098550"/>
            <a:ext cx="2309812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04" name="Диаграмма 8"/>
          <p:cNvGraphicFramePr>
            <a:graphicFrameLocks/>
          </p:cNvGraphicFramePr>
          <p:nvPr/>
        </p:nvGraphicFramePr>
        <p:xfrm>
          <a:off x="-46038" y="2370138"/>
          <a:ext cx="6223001" cy="3702050"/>
        </p:xfrm>
        <a:graphic>
          <a:graphicData uri="http://schemas.openxmlformats.org/presentationml/2006/ole">
            <p:oleObj spid="_x0000_s25604" r:id="rId5" imgW="6218459" imgH="3700593" progId="Excel.Chart.8">
              <p:embed/>
            </p:oleObj>
          </a:graphicData>
        </a:graphic>
      </p:graphicFrame>
      <p:graphicFrame>
        <p:nvGraphicFramePr>
          <p:cNvPr id="25605" name="Диаграмма 9"/>
          <p:cNvGraphicFramePr>
            <a:graphicFrameLocks/>
          </p:cNvGraphicFramePr>
          <p:nvPr/>
        </p:nvGraphicFramePr>
        <p:xfrm>
          <a:off x="4953000" y="4314825"/>
          <a:ext cx="4457700" cy="2743200"/>
        </p:xfrm>
        <a:graphic>
          <a:graphicData uri="http://schemas.openxmlformats.org/presentationml/2006/ole">
            <p:oleObj spid="_x0000_s25605" r:id="rId6" imgW="4456562" imgH="274343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313" y="1293813"/>
            <a:ext cx="5148262" cy="1223962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Мнение студентов</a:t>
            </a:r>
            <a:endParaRPr lang="ru-RU" sz="3600" dirty="0"/>
          </a:p>
        </p:txBody>
      </p:sp>
      <p:pic>
        <p:nvPicPr>
          <p:cNvPr id="26626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5938" y="1098550"/>
            <a:ext cx="2309812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6"/>
          <p:cNvPicPr>
            <a:picLocks noChangeAspect="1" noChangeArrowheads="1"/>
          </p:cNvPicPr>
          <p:nvPr/>
        </p:nvPicPr>
        <p:blipFill>
          <a:blip r:embed="rId4"/>
          <a:srcRect l="21919" t="38393" r="23537" b="23215"/>
          <a:stretch>
            <a:fillRect/>
          </a:stretch>
        </p:blipFill>
        <p:spPr bwMode="auto">
          <a:xfrm>
            <a:off x="323850" y="3284538"/>
            <a:ext cx="831056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8313" y="3500438"/>
            <a:ext cx="169862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732588" y="4797425"/>
            <a:ext cx="1368425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95963" y="5024438"/>
            <a:ext cx="936625" cy="265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981075"/>
            <a:ext cx="6840537" cy="1655763"/>
          </a:xfrm>
        </p:spPr>
        <p:txBody>
          <a:bodyPr/>
          <a:lstStyle/>
          <a:p>
            <a:pPr>
              <a:defRPr/>
            </a:pPr>
            <a:r>
              <a:rPr lang="ru-RU" altLang="ko-KR" sz="3600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굴림" charset="-127"/>
              </a:rPr>
              <a:t>Изменение субъектов образовательного </a:t>
            </a:r>
            <a:r>
              <a:rPr lang="ru-RU" altLang="ko-KR" sz="36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굴림" charset="-127"/>
              </a:rPr>
              <a:t>процесса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650" name="Текст 3"/>
          <p:cNvSpPr>
            <a:spLocks noGrp="1"/>
          </p:cNvSpPr>
          <p:nvPr>
            <p:ph type="body" idx="1"/>
          </p:nvPr>
        </p:nvSpPr>
        <p:spPr>
          <a:xfrm>
            <a:off x="269875" y="3141663"/>
            <a:ext cx="8569325" cy="2808287"/>
          </a:xfrm>
        </p:spPr>
        <p:txBody>
          <a:bodyPr/>
          <a:lstStyle/>
          <a:p>
            <a:r>
              <a:rPr lang="uk-UA" sz="2400" smtClean="0"/>
              <a:t>Основная ответственность за процесс, направленный на  результат образовательной деятельности, лежит на преподавателе</a:t>
            </a:r>
          </a:p>
          <a:p>
            <a:r>
              <a:rPr lang="uk-UA" sz="2400" smtClean="0"/>
              <a:t>(организация образовательного процесса, используемые методы, наполнение контента, повышение собственной квалификации, участие в образовательных проектах и т.д.)</a:t>
            </a:r>
          </a:p>
        </p:txBody>
      </p:sp>
      <p:pic>
        <p:nvPicPr>
          <p:cNvPr id="27651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981075"/>
            <a:ext cx="6840537" cy="1655763"/>
          </a:xfrm>
        </p:spPr>
        <p:txBody>
          <a:bodyPr/>
          <a:lstStyle/>
          <a:p>
            <a:pPr>
              <a:defRPr/>
            </a:pPr>
            <a:r>
              <a:rPr lang="ru-RU" altLang="ko-KR" sz="3600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굴림" charset="-127"/>
              </a:rPr>
              <a:t>Изменение субъектов образовательного </a:t>
            </a:r>
            <a:r>
              <a:rPr lang="ru-RU" altLang="ko-KR" sz="36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굴림" charset="-127"/>
              </a:rPr>
              <a:t>процесса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8674" name="Текст 3"/>
          <p:cNvSpPr>
            <a:spLocks noGrp="1"/>
          </p:cNvSpPr>
          <p:nvPr>
            <p:ph type="body" idx="1"/>
          </p:nvPr>
        </p:nvSpPr>
        <p:spPr>
          <a:xfrm>
            <a:off x="269875" y="3141663"/>
            <a:ext cx="8569325" cy="1727200"/>
          </a:xfrm>
        </p:spPr>
        <p:txBody>
          <a:bodyPr/>
          <a:lstStyle/>
          <a:p>
            <a:r>
              <a:rPr lang="uk-UA" sz="2400" smtClean="0"/>
              <a:t>Студенты сопротивляются увеличению не только количества и объема заданий, но и слишком большому разнообразию; могут не понимать задумки преподавателей и перестать доверять им как экспертам</a:t>
            </a:r>
          </a:p>
        </p:txBody>
      </p:sp>
      <p:pic>
        <p:nvPicPr>
          <p:cNvPr id="28675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5013325"/>
            <a:ext cx="2135187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981075"/>
            <a:ext cx="6840537" cy="1655763"/>
          </a:xfrm>
        </p:spPr>
        <p:txBody>
          <a:bodyPr/>
          <a:lstStyle/>
          <a:p>
            <a:pPr>
              <a:defRPr/>
            </a:pPr>
            <a:r>
              <a:rPr lang="ru-RU" altLang="ko-KR" sz="3600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굴림" charset="-127"/>
              </a:rPr>
              <a:t>Изменение субъектов образовательного </a:t>
            </a:r>
            <a:r>
              <a:rPr lang="ru-RU" altLang="ko-KR" sz="36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굴림" charset="-127"/>
              </a:rPr>
              <a:t>процесса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698" name="Текст 3"/>
          <p:cNvSpPr>
            <a:spLocks noGrp="1"/>
          </p:cNvSpPr>
          <p:nvPr>
            <p:ph type="body" idx="1"/>
          </p:nvPr>
        </p:nvSpPr>
        <p:spPr>
          <a:xfrm>
            <a:off x="269875" y="3141663"/>
            <a:ext cx="8569325" cy="2016125"/>
          </a:xfrm>
        </p:spPr>
        <p:txBody>
          <a:bodyPr/>
          <a:lstStyle/>
          <a:p>
            <a:r>
              <a:rPr lang="uk-UA" sz="2400" smtClean="0"/>
              <a:t>Выход – знание и понимание потребностей друг друга, что и ложится в основу формирования мотиваторов образовательной деятельности</a:t>
            </a:r>
          </a:p>
          <a:p>
            <a:endParaRPr lang="uk-UA" sz="2400" smtClean="0"/>
          </a:p>
        </p:txBody>
      </p:sp>
      <p:pic>
        <p:nvPicPr>
          <p:cNvPr id="29699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4768850"/>
            <a:ext cx="281305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981075"/>
            <a:ext cx="6840537" cy="1655763"/>
          </a:xfrm>
        </p:spPr>
        <p:txBody>
          <a:bodyPr/>
          <a:lstStyle/>
          <a:p>
            <a:pPr>
              <a:defRPr/>
            </a:pPr>
            <a:r>
              <a:rPr lang="ru-RU" altLang="ko-KR" sz="36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굴림" charset="-127"/>
              </a:rPr>
              <a:t>Специфика взаимодействия в онлайн формате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69875" y="3141663"/>
            <a:ext cx="8569325" cy="3455987"/>
          </a:xfrm>
        </p:spPr>
        <p:txBody>
          <a:bodyPr/>
          <a:lstStyle/>
          <a:p>
            <a:pPr marL="457200" indent="-457200">
              <a:buFontTx/>
              <a:buAutoNum type="arabicParenR"/>
              <a:defRPr/>
            </a:pPr>
            <a:r>
              <a:rPr lang="uk-UA" sz="2400" dirty="0" err="1" smtClean="0"/>
              <a:t>Додумываемая</a:t>
            </a:r>
            <a:r>
              <a:rPr lang="uk-UA" sz="2400" dirty="0" smtClean="0"/>
              <a:t> </a:t>
            </a:r>
            <a:r>
              <a:rPr lang="uk-UA" sz="2400" dirty="0" err="1" smtClean="0"/>
              <a:t>визуализация</a:t>
            </a:r>
            <a:r>
              <a:rPr lang="uk-UA" sz="2400" dirty="0" smtClean="0"/>
              <a:t> образа студента/</a:t>
            </a:r>
            <a:r>
              <a:rPr lang="uk-UA" sz="2400" dirty="0" err="1" smtClean="0"/>
              <a:t>преподавателя</a:t>
            </a:r>
            <a:endParaRPr lang="uk-UA" sz="2400" dirty="0" smtClean="0"/>
          </a:p>
          <a:p>
            <a:pPr marL="457200" indent="-457200">
              <a:buFontTx/>
              <a:buAutoNum type="arabicParenR"/>
              <a:defRPr/>
            </a:pPr>
            <a:r>
              <a:rPr lang="uk-UA" sz="2400" dirty="0" err="1" smtClean="0"/>
              <a:t>Учет</a:t>
            </a:r>
            <a:r>
              <a:rPr lang="uk-UA" sz="2400" dirty="0" smtClean="0"/>
              <a:t> </a:t>
            </a:r>
            <a:r>
              <a:rPr lang="uk-UA" sz="2400" dirty="0" err="1" smtClean="0"/>
              <a:t>только</a:t>
            </a:r>
            <a:r>
              <a:rPr lang="uk-UA" sz="2400" dirty="0" smtClean="0"/>
              <a:t> </a:t>
            </a:r>
            <a:r>
              <a:rPr lang="uk-UA" sz="2400" dirty="0" err="1" smtClean="0"/>
              <a:t>части</a:t>
            </a:r>
            <a:r>
              <a:rPr lang="uk-UA" sz="2400" dirty="0" smtClean="0"/>
              <a:t> </a:t>
            </a:r>
            <a:r>
              <a:rPr lang="uk-UA" sz="2400" dirty="0" err="1" smtClean="0"/>
              <a:t>мотивов</a:t>
            </a:r>
            <a:r>
              <a:rPr lang="uk-UA" sz="2400" dirty="0" smtClean="0"/>
              <a:t> </a:t>
            </a:r>
            <a:r>
              <a:rPr lang="uk-UA" sz="2400" dirty="0" err="1" smtClean="0"/>
              <a:t>студентов</a:t>
            </a:r>
            <a:r>
              <a:rPr lang="uk-UA" sz="2400" dirty="0" smtClean="0"/>
              <a:t>/</a:t>
            </a:r>
            <a:r>
              <a:rPr lang="uk-UA" sz="2400" dirty="0" err="1" smtClean="0"/>
              <a:t>преподавателей</a:t>
            </a:r>
            <a:endParaRPr lang="uk-UA" sz="2400" dirty="0" smtClean="0"/>
          </a:p>
          <a:p>
            <a:pPr marL="457200" indent="-457200">
              <a:buFontTx/>
              <a:buAutoNum type="arabicParenR"/>
              <a:defRPr/>
            </a:pPr>
            <a:r>
              <a:rPr lang="uk-UA" sz="2400" dirty="0" err="1" smtClean="0"/>
              <a:t>Необходимость</a:t>
            </a:r>
            <a:r>
              <a:rPr lang="uk-UA" sz="2400" dirty="0" smtClean="0"/>
              <a:t> </a:t>
            </a:r>
            <a:r>
              <a:rPr lang="uk-UA" sz="2400" dirty="0" err="1" smtClean="0"/>
              <a:t>постоянно</a:t>
            </a:r>
            <a:r>
              <a:rPr lang="uk-UA" sz="2400" dirty="0" smtClean="0"/>
              <a:t> </a:t>
            </a:r>
            <a:r>
              <a:rPr lang="uk-UA" sz="2400" dirty="0" err="1" smtClean="0"/>
              <a:t>адаптироваться</a:t>
            </a:r>
            <a:r>
              <a:rPr lang="uk-UA" sz="2400" dirty="0" smtClean="0"/>
              <a:t> </a:t>
            </a:r>
            <a:r>
              <a:rPr lang="uk-UA" sz="2400" dirty="0" err="1" smtClean="0"/>
              <a:t>под</a:t>
            </a:r>
            <a:r>
              <a:rPr lang="uk-UA" sz="2400" dirty="0" smtClean="0"/>
              <a:t> </a:t>
            </a:r>
            <a:r>
              <a:rPr lang="uk-UA" sz="2400" dirty="0" err="1" smtClean="0"/>
              <a:t>условия</a:t>
            </a:r>
            <a:r>
              <a:rPr lang="uk-UA" sz="2400" dirty="0" smtClean="0"/>
              <a:t> (</a:t>
            </a:r>
            <a:r>
              <a:rPr lang="uk-UA" sz="2400" dirty="0" err="1" smtClean="0"/>
              <a:t>наличие</a:t>
            </a:r>
            <a:r>
              <a:rPr lang="uk-UA" sz="2400" dirty="0" smtClean="0"/>
              <a:t> </a:t>
            </a:r>
            <a:r>
              <a:rPr lang="uk-UA" sz="2400" dirty="0" err="1" smtClean="0"/>
              <a:t>гаджетов</a:t>
            </a:r>
            <a:r>
              <a:rPr lang="uk-UA" sz="2400" dirty="0" smtClean="0"/>
              <a:t>, </a:t>
            </a:r>
            <a:r>
              <a:rPr lang="uk-UA" sz="2400" dirty="0" err="1" smtClean="0"/>
              <a:t>интернета</a:t>
            </a:r>
            <a:r>
              <a:rPr lang="uk-UA" sz="2400" dirty="0" smtClean="0"/>
              <a:t>, </a:t>
            </a:r>
            <a:r>
              <a:rPr lang="uk-UA" sz="2400" dirty="0" err="1" smtClean="0"/>
              <a:t>видео</a:t>
            </a:r>
            <a:r>
              <a:rPr lang="uk-UA" sz="2400" dirty="0" smtClean="0"/>
              <a:t> </a:t>
            </a:r>
            <a:r>
              <a:rPr lang="uk-UA" sz="2400" dirty="0" err="1" smtClean="0"/>
              <a:t>подключения</a:t>
            </a:r>
            <a:r>
              <a:rPr lang="uk-UA" sz="2400" dirty="0" smtClean="0"/>
              <a:t> и </a:t>
            </a:r>
            <a:r>
              <a:rPr lang="uk-UA" sz="2400" dirty="0" err="1" smtClean="0"/>
              <a:t>т.д</a:t>
            </a:r>
            <a:r>
              <a:rPr lang="uk-UA" sz="2400" dirty="0" smtClean="0"/>
              <a:t>.)</a:t>
            </a:r>
          </a:p>
          <a:p>
            <a:pPr marL="457200" indent="-457200">
              <a:buFontTx/>
              <a:buAutoNum type="arabicParenR"/>
              <a:defRPr/>
            </a:pPr>
            <a:r>
              <a:rPr lang="uk-UA" sz="2400" dirty="0" err="1" smtClean="0"/>
              <a:t>Децентрализация</a:t>
            </a:r>
            <a:r>
              <a:rPr lang="uk-UA" sz="2400" dirty="0" smtClean="0"/>
              <a:t> </a:t>
            </a:r>
            <a:r>
              <a:rPr lang="uk-UA" sz="2400" dirty="0" err="1" smtClean="0"/>
              <a:t>сотрудничества</a:t>
            </a:r>
            <a:endParaRPr lang="uk-UA" sz="2400" dirty="0" smtClean="0"/>
          </a:p>
          <a:p>
            <a:pPr>
              <a:defRPr/>
            </a:pPr>
            <a:endParaRPr lang="uk-UA" sz="2400" dirty="0"/>
          </a:p>
        </p:txBody>
      </p:sp>
      <p:pic>
        <p:nvPicPr>
          <p:cNvPr id="30723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2349500"/>
            <a:ext cx="938213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113" y="1484313"/>
            <a:ext cx="6084887" cy="1143000"/>
          </a:xfrm>
        </p:spPr>
        <p:txBody>
          <a:bodyPr/>
          <a:lstStyle/>
          <a:p>
            <a:pPr>
              <a:defRPr/>
            </a:pPr>
            <a:r>
              <a:rPr lang="ru-RU" altLang="ko-KR" b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굴림" charset="-127"/>
              </a:rPr>
              <a:t>Специфика взаимодействия в онлайн формате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23850" y="2971800"/>
            <a:ext cx="4040188" cy="649288"/>
          </a:xfrm>
        </p:spPr>
        <p:txBody>
          <a:bodyPr/>
          <a:lstStyle/>
          <a:p>
            <a:pPr marL="457200" indent="-457200">
              <a:buFontTx/>
              <a:buAutoNum type="arabicParenR"/>
              <a:defRPr/>
            </a:pPr>
            <a:endParaRPr lang="uk-UA" dirty="0" smtClean="0"/>
          </a:p>
          <a:p>
            <a:pPr>
              <a:defRPr/>
            </a:pPr>
            <a:r>
              <a:rPr lang="uk-UA" dirty="0" err="1"/>
              <a:t>П</a:t>
            </a:r>
            <a:r>
              <a:rPr lang="uk-UA" dirty="0" err="1" smtClean="0"/>
              <a:t>реподаватели</a:t>
            </a:r>
            <a:endParaRPr lang="uk-UA" dirty="0"/>
          </a:p>
        </p:txBody>
      </p:sp>
      <p:sp>
        <p:nvSpPr>
          <p:cNvPr id="31747" name="Объект 2"/>
          <p:cNvSpPr>
            <a:spLocks noGrp="1"/>
          </p:cNvSpPr>
          <p:nvPr>
            <p:ph sz="half" idx="2"/>
          </p:nvPr>
        </p:nvSpPr>
        <p:spPr>
          <a:xfrm>
            <a:off x="457200" y="3716338"/>
            <a:ext cx="4040188" cy="2409825"/>
          </a:xfrm>
        </p:spPr>
        <p:txBody>
          <a:bodyPr/>
          <a:lstStyle/>
          <a:p>
            <a:r>
              <a:rPr lang="ru-RU" smtClean="0"/>
              <a:t>Зашли на «чужое» поле и выиграли</a:t>
            </a:r>
          </a:p>
        </p:txBody>
      </p:sp>
      <p:sp>
        <p:nvSpPr>
          <p:cNvPr id="31748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2971800"/>
            <a:ext cx="4041775" cy="639763"/>
          </a:xfrm>
        </p:spPr>
        <p:txBody>
          <a:bodyPr/>
          <a:lstStyle/>
          <a:p>
            <a:r>
              <a:rPr lang="ru-RU" smtClean="0"/>
              <a:t>Студенты</a:t>
            </a:r>
          </a:p>
        </p:txBody>
      </p:sp>
      <p:sp>
        <p:nvSpPr>
          <p:cNvPr id="31749" name="Объект 6"/>
          <p:cNvSpPr>
            <a:spLocks noGrp="1"/>
          </p:cNvSpPr>
          <p:nvPr>
            <p:ph sz="quarter" idx="4"/>
          </p:nvPr>
        </p:nvSpPr>
        <p:spPr>
          <a:xfrm>
            <a:off x="4645025" y="3716338"/>
            <a:ext cx="4041775" cy="2409825"/>
          </a:xfrm>
        </p:spPr>
        <p:txBody>
          <a:bodyPr/>
          <a:lstStyle/>
          <a:p>
            <a:r>
              <a:rPr lang="ru-RU" smtClean="0"/>
              <a:t>Перешли на «свое» поле и …?</a:t>
            </a:r>
          </a:p>
        </p:txBody>
      </p:sp>
      <p:pic>
        <p:nvPicPr>
          <p:cNvPr id="31750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4414838"/>
            <a:ext cx="2084388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4050" y="4581525"/>
            <a:ext cx="29527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475" y="1293813"/>
            <a:ext cx="2016125" cy="695325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Риски</a:t>
            </a:r>
            <a:endParaRPr lang="ru-RU" sz="3600" dirty="0"/>
          </a:p>
        </p:txBody>
      </p:sp>
      <p:sp>
        <p:nvSpPr>
          <p:cNvPr id="32770" name="Текст 3"/>
          <p:cNvSpPr>
            <a:spLocks noGrp="1"/>
          </p:cNvSpPr>
          <p:nvPr>
            <p:ph type="body" idx="1"/>
          </p:nvPr>
        </p:nvSpPr>
        <p:spPr>
          <a:xfrm>
            <a:off x="323850" y="2349500"/>
            <a:ext cx="8569325" cy="417512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sz="2400" smtClean="0"/>
              <a:t>риски использования не достаточно изученных технологий</a:t>
            </a:r>
          </a:p>
          <a:p>
            <a:pPr marL="342900" indent="-342900">
              <a:buFontTx/>
              <a:buChar char="-"/>
            </a:pPr>
            <a:r>
              <a:rPr lang="ru-RU" sz="2400" smtClean="0"/>
              <a:t>риски системных сбоев</a:t>
            </a:r>
          </a:p>
          <a:p>
            <a:pPr marL="342900" indent="-342900">
              <a:buFontTx/>
              <a:buChar char="-"/>
            </a:pPr>
            <a:r>
              <a:rPr lang="uk-UA" sz="2400" smtClean="0"/>
              <a:t>риски профессиональной неготовности</a:t>
            </a:r>
          </a:p>
          <a:p>
            <a:pPr marL="342900" indent="-342900">
              <a:buFontTx/>
              <a:buChar char="-"/>
            </a:pPr>
            <a:r>
              <a:rPr lang="uk-UA" sz="2400" smtClean="0"/>
              <a:t>риски изменение рамок морали </a:t>
            </a:r>
          </a:p>
          <a:p>
            <a:pPr marL="342900" indent="-342900">
              <a:buFontTx/>
              <a:buChar char="-"/>
            </a:pPr>
            <a:r>
              <a:rPr lang="uk-UA" sz="2400" smtClean="0"/>
              <a:t>упрощенное восприятие процесса обучения (нажатие кнопок)</a:t>
            </a:r>
          </a:p>
          <a:p>
            <a:pPr marL="342900" indent="-342900">
              <a:buFontTx/>
              <a:buChar char="-"/>
            </a:pPr>
            <a:r>
              <a:rPr lang="ru-RU" sz="2400" smtClean="0"/>
              <a:t>риски вытеснения живого общения как коммуникации</a:t>
            </a:r>
          </a:p>
          <a:p>
            <a:pPr marL="342900" indent="-342900">
              <a:buFontTx/>
              <a:buChar char="-"/>
            </a:pPr>
            <a:r>
              <a:rPr lang="ru-RU" sz="2400" smtClean="0"/>
              <a:t>риски манипулирования информацией</a:t>
            </a:r>
            <a:endParaRPr lang="uk-UA" sz="2400" smtClean="0"/>
          </a:p>
        </p:txBody>
      </p:sp>
      <p:pic>
        <p:nvPicPr>
          <p:cNvPr id="32771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4450" y="649288"/>
            <a:ext cx="2381250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938" y="1271588"/>
            <a:ext cx="2087562" cy="717550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Риски</a:t>
            </a:r>
            <a:endParaRPr lang="ru-RU" sz="3600" dirty="0"/>
          </a:p>
        </p:txBody>
      </p:sp>
      <p:sp>
        <p:nvSpPr>
          <p:cNvPr id="33794" name="Текст 3"/>
          <p:cNvSpPr>
            <a:spLocks noGrp="1"/>
          </p:cNvSpPr>
          <p:nvPr>
            <p:ph type="body" idx="1"/>
          </p:nvPr>
        </p:nvSpPr>
        <p:spPr>
          <a:xfrm>
            <a:off x="395288" y="2492375"/>
            <a:ext cx="8569325" cy="424973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sz="2300" smtClean="0"/>
              <a:t>риски, связанные с утратой навыков письменной фиксации основных идей предлагаемого материала, и, как следствие, ухудшение способностей к его запоминанию и переосмыслению;</a:t>
            </a:r>
          </a:p>
          <a:p>
            <a:pPr marL="342900" indent="-342900">
              <a:buFontTx/>
              <a:buChar char="-"/>
            </a:pPr>
            <a:r>
              <a:rPr lang="ru-RU" sz="2300" smtClean="0"/>
              <a:t>риски ухудшения способностей воспринимать большие объемы информации вследствие «дайджест-мании»; </a:t>
            </a:r>
          </a:p>
          <a:p>
            <a:pPr marL="342900" indent="-342900">
              <a:buFontTx/>
              <a:buChar char="-"/>
            </a:pPr>
            <a:r>
              <a:rPr lang="ru-RU" sz="2300" smtClean="0"/>
              <a:t>риск развития у обучаемых так называемой экранной зависимости;</a:t>
            </a:r>
          </a:p>
          <a:p>
            <a:pPr marL="342900" indent="-342900">
              <a:buFontTx/>
              <a:buChar char="-"/>
            </a:pPr>
            <a:r>
              <a:rPr lang="ru-RU" sz="2300" smtClean="0"/>
              <a:t>риски «развития цифрового слабоумия»; </a:t>
            </a:r>
          </a:p>
          <a:p>
            <a:pPr marL="342900" indent="-342900">
              <a:buFontTx/>
              <a:buChar char="-"/>
            </a:pPr>
            <a:r>
              <a:rPr lang="ru-RU" sz="2300" smtClean="0"/>
              <a:t>риски, связанные со здоровьем; </a:t>
            </a:r>
          </a:p>
          <a:p>
            <a:pPr marL="342900" indent="-342900">
              <a:buFontTx/>
              <a:buChar char="-"/>
            </a:pPr>
            <a:r>
              <a:rPr lang="ru-RU" sz="2300" smtClean="0"/>
              <a:t>угрозы, создаваемые киберпреступностью; </a:t>
            </a:r>
          </a:p>
        </p:txBody>
      </p:sp>
      <p:pic>
        <p:nvPicPr>
          <p:cNvPr id="33795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4450" y="649288"/>
            <a:ext cx="2381250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1484313"/>
            <a:ext cx="4572000" cy="649287"/>
          </a:xfrm>
        </p:spPr>
        <p:txBody>
          <a:bodyPr/>
          <a:lstStyle/>
          <a:p>
            <a:r>
              <a:rPr lang="ru-RU" sz="3200" b="1" smtClean="0">
                <a:latin typeface="Tahoma" pitchFamily="34" charset="0"/>
              </a:rPr>
              <a:t>Основные маркеры появления новых мотиваторов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2924175"/>
            <a:ext cx="8137525" cy="33115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ko-KR" sz="2400" smtClean="0">
                <a:solidFill>
                  <a:schemeClr val="bg2"/>
                </a:solidFill>
                <a:latin typeface="Verdana" pitchFamily="34" charset="0"/>
                <a:ea typeface="굴림" pitchFamily="34" charset="-127"/>
              </a:rPr>
              <a:t>1. Диджитализация как детерминанта образовательной деятельности: макро- и мезо- контекст</a:t>
            </a:r>
          </a:p>
          <a:p>
            <a:pPr marL="0" indent="0">
              <a:buFontTx/>
              <a:buNone/>
            </a:pPr>
            <a:r>
              <a:rPr lang="ru-RU" altLang="ko-KR" sz="2400" smtClean="0">
                <a:solidFill>
                  <a:schemeClr val="bg2"/>
                </a:solidFill>
                <a:latin typeface="Verdana" pitchFamily="34" charset="0"/>
                <a:ea typeface="굴림" pitchFamily="34" charset="-127"/>
              </a:rPr>
              <a:t>2. Изменение технологий и способов коммуникации в образовательном процессе</a:t>
            </a:r>
          </a:p>
          <a:p>
            <a:pPr marL="0" indent="0">
              <a:buFontTx/>
              <a:buNone/>
            </a:pPr>
            <a:r>
              <a:rPr lang="ru-RU" altLang="ko-KR" sz="2400" smtClean="0">
                <a:solidFill>
                  <a:schemeClr val="bg2"/>
                </a:solidFill>
                <a:latin typeface="Verdana" pitchFamily="34" charset="0"/>
                <a:ea typeface="굴림" pitchFamily="34" charset="-127"/>
              </a:rPr>
              <a:t>3. Изменение субъектов образовательного процесса в условиях диджитализации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uk-UA" sz="2000" smtClean="0">
              <a:solidFill>
                <a:schemeClr val="bg2"/>
              </a:solidFill>
            </a:endParaRPr>
          </a:p>
        </p:txBody>
      </p:sp>
      <p:pic>
        <p:nvPicPr>
          <p:cNvPr id="16387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775"/>
          </a:xfrm>
          <a:solidFill>
            <a:schemeClr val="accent2">
              <a:lumMod val="20000"/>
              <a:lumOff val="80000"/>
              <a:alpha val="79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b="1" dirty="0" smtClean="0"/>
              <a:t>Перспективы</a:t>
            </a:r>
            <a:endParaRPr lang="ru-RU" b="1" dirty="0"/>
          </a:p>
        </p:txBody>
      </p:sp>
      <p:sp>
        <p:nvSpPr>
          <p:cNvPr id="34818" name="Текст 3"/>
          <p:cNvSpPr>
            <a:spLocks noGrp="1"/>
          </p:cNvSpPr>
          <p:nvPr>
            <p:ph type="body" idx="1"/>
          </p:nvPr>
        </p:nvSpPr>
        <p:spPr>
          <a:xfrm>
            <a:off x="2771775" y="1966913"/>
            <a:ext cx="4040188" cy="525462"/>
          </a:xfrm>
        </p:spPr>
        <p:txBody>
          <a:bodyPr/>
          <a:lstStyle/>
          <a:p>
            <a:pPr algn="r"/>
            <a:r>
              <a:rPr lang="uk-UA" smtClean="0"/>
              <a:t>Организация </a:t>
            </a:r>
          </a:p>
        </p:txBody>
      </p:sp>
      <p:sp>
        <p:nvSpPr>
          <p:cNvPr id="34819" name="Объект 6"/>
          <p:cNvSpPr>
            <a:spLocks noGrp="1"/>
          </p:cNvSpPr>
          <p:nvPr>
            <p:ph sz="half" idx="2"/>
          </p:nvPr>
        </p:nvSpPr>
        <p:spPr>
          <a:xfrm>
            <a:off x="4427538" y="2828925"/>
            <a:ext cx="3960812" cy="3297238"/>
          </a:xfrm>
        </p:spPr>
        <p:txBody>
          <a:bodyPr/>
          <a:lstStyle/>
          <a:p>
            <a:pPr algn="r"/>
            <a:r>
              <a:rPr lang="ru-RU" sz="2200" smtClean="0"/>
              <a:t>Новая организационная культура – обучающаяся организация</a:t>
            </a:r>
          </a:p>
          <a:p>
            <a:pPr algn="r"/>
            <a:r>
              <a:rPr lang="ru-RU" sz="2200" smtClean="0"/>
              <a:t>Коллективная ответственность за качество образования</a:t>
            </a:r>
          </a:p>
        </p:txBody>
      </p:sp>
      <p:pic>
        <p:nvPicPr>
          <p:cNvPr id="34820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" descr="Филиал школы 579 Приморского района - Санкт-Петербург - Специфика филиала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828925"/>
            <a:ext cx="3552825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0" y="908050"/>
            <a:ext cx="7694613" cy="649288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Обучающиеся организации</a:t>
            </a:r>
            <a:endParaRPr lang="ru-RU" sz="3600" dirty="0"/>
          </a:p>
        </p:txBody>
      </p:sp>
      <p:sp>
        <p:nvSpPr>
          <p:cNvPr id="35842" name="Текст 3"/>
          <p:cNvSpPr>
            <a:spLocks noGrp="1"/>
          </p:cNvSpPr>
          <p:nvPr>
            <p:ph type="body" idx="1"/>
          </p:nvPr>
        </p:nvSpPr>
        <p:spPr>
          <a:xfrm>
            <a:off x="250825" y="3213100"/>
            <a:ext cx="8569325" cy="2879725"/>
          </a:xfrm>
        </p:spPr>
        <p:txBody>
          <a:bodyPr/>
          <a:lstStyle/>
          <a:p>
            <a:endParaRPr lang="uk-UA" sz="2400" smtClean="0"/>
          </a:p>
        </p:txBody>
      </p:sp>
      <p:pic>
        <p:nvPicPr>
          <p:cNvPr id="35843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2913"/>
            <a:ext cx="9144000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3850" y="1712913"/>
            <a:ext cx="1079500" cy="261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775"/>
          </a:xfrm>
          <a:solidFill>
            <a:schemeClr val="accent2">
              <a:lumMod val="20000"/>
              <a:lumOff val="80000"/>
              <a:alpha val="79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b="1" dirty="0" smtClean="0"/>
              <a:t>Перспективы</a:t>
            </a:r>
            <a:endParaRPr lang="ru-RU" b="1" dirty="0"/>
          </a:p>
        </p:txBody>
      </p:sp>
      <p:sp>
        <p:nvSpPr>
          <p:cNvPr id="36866" name="Текст 7"/>
          <p:cNvSpPr>
            <a:spLocks noGrp="1"/>
          </p:cNvSpPr>
          <p:nvPr>
            <p:ph type="body" sz="quarter" idx="3"/>
          </p:nvPr>
        </p:nvSpPr>
        <p:spPr>
          <a:xfrm>
            <a:off x="4678363" y="1966913"/>
            <a:ext cx="4041775" cy="525462"/>
          </a:xfrm>
        </p:spPr>
        <p:txBody>
          <a:bodyPr/>
          <a:lstStyle/>
          <a:p>
            <a:r>
              <a:rPr lang="ru-RU" smtClean="0"/>
              <a:t>Преподаватель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491038" y="2828925"/>
            <a:ext cx="4195762" cy="3297238"/>
          </a:xfrm>
        </p:spPr>
        <p:txBody>
          <a:bodyPr/>
          <a:lstStyle/>
          <a:p>
            <a:pPr>
              <a:defRPr/>
            </a:pPr>
            <a:r>
              <a:rPr lang="ru-RU" sz="2200" dirty="0" smtClean="0"/>
              <a:t>Профессиональное развитие</a:t>
            </a:r>
          </a:p>
          <a:p>
            <a:pPr>
              <a:defRPr/>
            </a:pPr>
            <a:r>
              <a:rPr lang="ru-RU" sz="2200" dirty="0" smtClean="0"/>
              <a:t>Развитие «</a:t>
            </a:r>
            <a:r>
              <a:rPr lang="en-US" sz="2200" dirty="0" smtClean="0"/>
              <a:t>soft skills</a:t>
            </a:r>
            <a:r>
              <a:rPr lang="ru-RU" sz="2200" dirty="0" smtClean="0"/>
              <a:t>»</a:t>
            </a:r>
          </a:p>
          <a:p>
            <a:pPr>
              <a:defRPr/>
            </a:pPr>
            <a:r>
              <a:rPr lang="ru-RU" sz="2200" dirty="0" smtClean="0"/>
              <a:t>Формирование/развитие способности к постоянному обучению</a:t>
            </a:r>
          </a:p>
          <a:p>
            <a:pPr marL="0" indent="0">
              <a:buFontTx/>
              <a:buNone/>
              <a:defRPr/>
            </a:pPr>
            <a:endParaRPr lang="ru-RU" sz="2200" dirty="0"/>
          </a:p>
        </p:txBody>
      </p:sp>
      <p:pic>
        <p:nvPicPr>
          <p:cNvPr id="36868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870" name="Picture 2" descr="Сайт учителя Аникиной Лидии Анатольевны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2636838"/>
            <a:ext cx="1773238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875" y="981075"/>
            <a:ext cx="5329238" cy="1008063"/>
          </a:xfrm>
          <a:solidFill>
            <a:schemeClr val="accent2">
              <a:lumMod val="20000"/>
              <a:lumOff val="80000"/>
              <a:alpha val="79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b="1" dirty="0" smtClean="0"/>
              <a:t>Перспективы</a:t>
            </a:r>
            <a:br>
              <a:rPr lang="ru-RU" b="1" dirty="0" smtClean="0"/>
            </a:br>
            <a:r>
              <a:rPr lang="ru-RU" b="1" dirty="0" smtClean="0"/>
              <a:t>(преподаватель)</a:t>
            </a:r>
            <a:endParaRPr lang="ru-RU" b="1" dirty="0"/>
          </a:p>
        </p:txBody>
      </p:sp>
      <p:sp>
        <p:nvSpPr>
          <p:cNvPr id="8" name="Текст 7"/>
          <p:cNvSpPr>
            <a:spLocks noGrp="1"/>
          </p:cNvSpPr>
          <p:nvPr>
            <p:ph idx="1"/>
          </p:nvPr>
        </p:nvSpPr>
        <p:spPr>
          <a:xfrm>
            <a:off x="1176338" y="2349500"/>
            <a:ext cx="7643812" cy="41021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Личностные качества</a:t>
            </a:r>
          </a:p>
          <a:p>
            <a:pPr>
              <a:defRPr/>
            </a:pPr>
            <a:r>
              <a:rPr lang="ru-RU" dirty="0" smtClean="0"/>
              <a:t>Профессиональные качества</a:t>
            </a:r>
          </a:p>
          <a:p>
            <a:pPr>
              <a:defRPr/>
            </a:pPr>
            <a:r>
              <a:rPr lang="ru-RU" dirty="0" smtClean="0"/>
              <a:t>Особенности коммуникации</a:t>
            </a:r>
          </a:p>
          <a:p>
            <a:pPr marL="0" indent="0" algn="r">
              <a:buFontTx/>
              <a:buNone/>
              <a:defRPr/>
            </a:pPr>
            <a:endParaRPr lang="ru-RU" b="1" dirty="0" smtClean="0"/>
          </a:p>
          <a:p>
            <a:pPr marL="0" indent="0" algn="r">
              <a:buFontTx/>
              <a:buNone/>
              <a:defRPr/>
            </a:pPr>
            <a:r>
              <a:rPr lang="ru-RU" b="1" dirty="0" smtClean="0"/>
              <a:t>Профессиональный бренд </a:t>
            </a:r>
          </a:p>
          <a:p>
            <a:pPr marL="0" indent="0" algn="r">
              <a:buFontTx/>
              <a:buNone/>
              <a:defRPr/>
            </a:pPr>
            <a:r>
              <a:rPr lang="ru-RU" dirty="0" smtClean="0"/>
              <a:t>(</a:t>
            </a:r>
            <a:r>
              <a:rPr lang="ru-RU" i="1" dirty="0" err="1" smtClean="0"/>
              <a:t>экспертность</a:t>
            </a:r>
            <a:r>
              <a:rPr lang="ru-RU" i="1" dirty="0" smtClean="0"/>
              <a:t>, значимость, стиль, стандарты, ценности, харизма, уникальность</a:t>
            </a:r>
            <a:r>
              <a:rPr lang="ru-RU" dirty="0" smtClean="0"/>
              <a:t>)</a:t>
            </a:r>
          </a:p>
          <a:p>
            <a:pPr marL="0" indent="0" algn="r">
              <a:buFontTx/>
              <a:buNone/>
              <a:defRPr/>
            </a:pPr>
            <a:endParaRPr lang="ru-RU" dirty="0"/>
          </a:p>
        </p:txBody>
      </p:sp>
      <p:pic>
        <p:nvPicPr>
          <p:cNvPr id="37891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авая фигурная скобка 3"/>
          <p:cNvSpPr/>
          <p:nvPr/>
        </p:nvSpPr>
        <p:spPr>
          <a:xfrm>
            <a:off x="6659563" y="2492375"/>
            <a:ext cx="360362" cy="1512888"/>
          </a:xfrm>
          <a:prstGeom prst="rightBrace">
            <a:avLst>
              <a:gd name="adj1" fmla="val 8333"/>
              <a:gd name="adj2" fmla="val 506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875" y="981075"/>
            <a:ext cx="5329238" cy="1008063"/>
          </a:xfrm>
          <a:solidFill>
            <a:schemeClr val="accent2">
              <a:lumMod val="20000"/>
              <a:lumOff val="80000"/>
              <a:alpha val="79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b="1" dirty="0" smtClean="0"/>
              <a:t>Мотивация</a:t>
            </a:r>
            <a:endParaRPr lang="ru-RU" b="1" dirty="0"/>
          </a:p>
        </p:txBody>
      </p:sp>
      <p:sp>
        <p:nvSpPr>
          <p:cNvPr id="8" name="Текст 7"/>
          <p:cNvSpPr>
            <a:spLocks noGrp="1"/>
          </p:cNvSpPr>
          <p:nvPr>
            <p:ph idx="1"/>
          </p:nvPr>
        </p:nvSpPr>
        <p:spPr>
          <a:xfrm>
            <a:off x="1176338" y="2349500"/>
            <a:ext cx="7643812" cy="41021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mtClean="0"/>
              <a:t>Чего я хочу, и чего хотят мои студенты?</a:t>
            </a:r>
          </a:p>
          <a:p>
            <a:pPr marL="0" indent="0">
              <a:buFontTx/>
              <a:buNone/>
            </a:pPr>
            <a:r>
              <a:rPr lang="ru-RU" smtClean="0"/>
              <a:t>Что мне нравится, и что нравится моим студентам?</a:t>
            </a:r>
          </a:p>
          <a:p>
            <a:pPr marL="0" indent="0">
              <a:buFontTx/>
              <a:buNone/>
            </a:pPr>
            <a:r>
              <a:rPr lang="ru-RU" smtClean="0"/>
              <a:t>Что я могу сделать для достижения своих целей и целей студентов?</a:t>
            </a:r>
          </a:p>
          <a:p>
            <a:pPr marL="0" indent="0">
              <a:buFontTx/>
              <a:buNone/>
            </a:pPr>
            <a:r>
              <a:rPr lang="ru-RU" smtClean="0"/>
              <a:t>Для чего я это делаю?</a:t>
            </a:r>
          </a:p>
          <a:p>
            <a:pPr marL="0" indent="0">
              <a:buFontTx/>
              <a:buNone/>
            </a:pPr>
            <a:r>
              <a:rPr lang="ru-RU" smtClean="0"/>
              <a:t>Каков баланс «брать-отдавать»?</a:t>
            </a:r>
          </a:p>
        </p:txBody>
      </p:sp>
      <p:pic>
        <p:nvPicPr>
          <p:cNvPr id="38915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smtClean="0"/>
              <a:t>Мотивация в условиях диджитализации заточена на использование потенциала цифровых технологий для решения базовых задач образования для нового поколения талантов</a:t>
            </a:r>
          </a:p>
        </p:txBody>
      </p:sp>
      <p:pic>
        <p:nvPicPr>
          <p:cNvPr id="39938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200525"/>
            <a:ext cx="17272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ctrTitle"/>
          </p:nvPr>
        </p:nvSpPr>
        <p:spPr>
          <a:xfrm>
            <a:off x="107950" y="3500438"/>
            <a:ext cx="6048375" cy="1109662"/>
          </a:xfrm>
        </p:spPr>
        <p:txBody>
          <a:bodyPr/>
          <a:lstStyle/>
          <a:p>
            <a:r>
              <a:rPr lang="ru-RU" i="1" smtClean="0">
                <a:latin typeface="Bookman Old Style" pitchFamily="18" charset="0"/>
              </a:rPr>
              <a:t>С наступающим </a:t>
            </a:r>
            <a:br>
              <a:rPr lang="ru-RU" i="1" smtClean="0">
                <a:latin typeface="Bookman Old Style" pitchFamily="18" charset="0"/>
              </a:rPr>
            </a:br>
            <a:r>
              <a:rPr lang="ru-RU" i="1" smtClean="0">
                <a:latin typeface="Bookman Old Style" pitchFamily="18" charset="0"/>
              </a:rPr>
              <a:t>		Новым годом!</a:t>
            </a:r>
          </a:p>
        </p:txBody>
      </p:sp>
      <p:pic>
        <p:nvPicPr>
          <p:cNvPr id="40962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875" y="1484313"/>
            <a:ext cx="6337300" cy="792162"/>
          </a:xfrm>
        </p:spPr>
        <p:txBody>
          <a:bodyPr/>
          <a:lstStyle/>
          <a:p>
            <a:pPr>
              <a:defRPr/>
            </a:pPr>
            <a:r>
              <a:rPr lang="uk-UA" sz="3600" dirty="0" err="1" smtClean="0"/>
              <a:t>Диджитализация</a:t>
            </a:r>
            <a:endParaRPr lang="ru-RU" sz="3600" dirty="0"/>
          </a:p>
        </p:txBody>
      </p:sp>
      <p:sp>
        <p:nvSpPr>
          <p:cNvPr id="17410" name="Текст 3"/>
          <p:cNvSpPr>
            <a:spLocks noGrp="1"/>
          </p:cNvSpPr>
          <p:nvPr>
            <p:ph type="body" idx="1"/>
          </p:nvPr>
        </p:nvSpPr>
        <p:spPr>
          <a:xfrm>
            <a:off x="539750" y="3068638"/>
            <a:ext cx="7772400" cy="1800225"/>
          </a:xfrm>
        </p:spPr>
        <p:txBody>
          <a:bodyPr/>
          <a:lstStyle/>
          <a:p>
            <a:r>
              <a:rPr lang="ru-RU" sz="2800" b="1" smtClean="0">
                <a:solidFill>
                  <a:schemeClr val="bg2"/>
                </a:solidFill>
              </a:rPr>
              <a:t>Возрастание доли цифровых технологий и инструментов, используемых в различных сферах жизнедеятельности общества</a:t>
            </a:r>
          </a:p>
        </p:txBody>
      </p:sp>
      <p:pic>
        <p:nvPicPr>
          <p:cNvPr id="17411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616450"/>
            <a:ext cx="20875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438" y="998538"/>
            <a:ext cx="4967287" cy="723900"/>
          </a:xfrm>
        </p:spPr>
        <p:txBody>
          <a:bodyPr/>
          <a:lstStyle/>
          <a:p>
            <a:pPr>
              <a:defRPr/>
            </a:pPr>
            <a:r>
              <a:rPr lang="uk-UA" sz="3600" dirty="0" err="1"/>
              <a:t>Диджитализация</a:t>
            </a:r>
            <a:endParaRPr lang="uk-UA" sz="3600" dirty="0"/>
          </a:p>
        </p:txBody>
      </p:sp>
      <p:sp>
        <p:nvSpPr>
          <p:cNvPr id="18434" name="Текст 3"/>
          <p:cNvSpPr>
            <a:spLocks noGrp="1"/>
          </p:cNvSpPr>
          <p:nvPr>
            <p:ph type="body" idx="1"/>
          </p:nvPr>
        </p:nvSpPr>
        <p:spPr>
          <a:xfrm>
            <a:off x="250825" y="2708275"/>
            <a:ext cx="8569325" cy="3313113"/>
          </a:xfrm>
        </p:spPr>
        <p:txBody>
          <a:bodyPr/>
          <a:lstStyle/>
          <a:p>
            <a:endParaRPr lang="uk-UA" sz="2400" smtClean="0"/>
          </a:p>
        </p:txBody>
      </p:sp>
      <p:pic>
        <p:nvPicPr>
          <p:cNvPr id="18435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1709738"/>
            <a:ext cx="915670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6948488" y="5805488"/>
            <a:ext cx="287337" cy="2873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08175" y="3357563"/>
            <a:ext cx="1008063" cy="10080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flipH="1">
            <a:off x="7497763" y="2852738"/>
            <a:ext cx="169862" cy="5048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flipH="1">
            <a:off x="7472363" y="4375150"/>
            <a:ext cx="195262" cy="5032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flipH="1">
            <a:off x="7489825" y="3613150"/>
            <a:ext cx="169863" cy="5048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Текст 3"/>
          <p:cNvSpPr>
            <a:spLocks noGrp="1"/>
          </p:cNvSpPr>
          <p:nvPr>
            <p:ph type="body" idx="1"/>
          </p:nvPr>
        </p:nvSpPr>
        <p:spPr>
          <a:xfrm>
            <a:off x="323850" y="3213100"/>
            <a:ext cx="8569325" cy="2232025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uk-UA" sz="2400" smtClean="0"/>
          </a:p>
        </p:txBody>
      </p:sp>
      <p:pic>
        <p:nvPicPr>
          <p:cNvPr id="19458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3" y="1712913"/>
            <a:ext cx="9144000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84438" y="998538"/>
            <a:ext cx="4967287" cy="723900"/>
          </a:xfrm>
        </p:spPr>
        <p:txBody>
          <a:bodyPr/>
          <a:lstStyle/>
          <a:p>
            <a:pPr>
              <a:defRPr/>
            </a:pPr>
            <a:r>
              <a:rPr lang="uk-UA" sz="3600" dirty="0" err="1"/>
              <a:t>Диджитализация</a:t>
            </a:r>
            <a:endParaRPr lang="uk-UA" sz="3600" dirty="0"/>
          </a:p>
        </p:txBody>
      </p:sp>
      <p:sp>
        <p:nvSpPr>
          <p:cNvPr id="7" name="Овал 6"/>
          <p:cNvSpPr/>
          <p:nvPr/>
        </p:nvSpPr>
        <p:spPr>
          <a:xfrm>
            <a:off x="5508625" y="2924175"/>
            <a:ext cx="215900" cy="144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513388" y="3203575"/>
            <a:ext cx="215900" cy="1428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875" y="984250"/>
            <a:ext cx="6337300" cy="1223963"/>
          </a:xfrm>
        </p:spPr>
        <p:txBody>
          <a:bodyPr/>
          <a:lstStyle/>
          <a:p>
            <a:pPr>
              <a:defRPr/>
            </a:pPr>
            <a:r>
              <a:rPr lang="uk-UA" sz="3600" dirty="0" err="1" smtClean="0"/>
              <a:t>Диджитализация</a:t>
            </a:r>
            <a:r>
              <a:rPr lang="uk-UA" sz="3600" dirty="0" smtClean="0"/>
              <a:t> </a:t>
            </a:r>
            <a:r>
              <a:rPr lang="uk-UA" sz="3600" dirty="0" err="1" smtClean="0"/>
              <a:t>образования</a:t>
            </a:r>
            <a:endParaRPr lang="uk-UA" sz="3600" dirty="0"/>
          </a:p>
        </p:txBody>
      </p:sp>
      <p:sp>
        <p:nvSpPr>
          <p:cNvPr id="20482" name="Текст 3"/>
          <p:cNvSpPr>
            <a:spLocks noGrp="1"/>
          </p:cNvSpPr>
          <p:nvPr>
            <p:ph type="body" idx="1"/>
          </p:nvPr>
        </p:nvSpPr>
        <p:spPr>
          <a:xfrm>
            <a:off x="250825" y="2565400"/>
            <a:ext cx="8569325" cy="1150938"/>
          </a:xfrm>
        </p:spPr>
        <p:txBody>
          <a:bodyPr/>
          <a:lstStyle/>
          <a:p>
            <a:r>
              <a:rPr lang="uk-UA" sz="2400" smtClean="0">
                <a:solidFill>
                  <a:schemeClr val="bg2"/>
                </a:solidFill>
              </a:rPr>
              <a:t>- использование цифровых технологий и гаджетов в образовательном процессе</a:t>
            </a:r>
          </a:p>
        </p:txBody>
      </p:sp>
      <p:pic>
        <p:nvPicPr>
          <p:cNvPr id="20483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3900" y="3933825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Текст 3"/>
          <p:cNvSpPr>
            <a:spLocks noGrp="1"/>
          </p:cNvSpPr>
          <p:nvPr>
            <p:ph type="body" idx="1"/>
          </p:nvPr>
        </p:nvSpPr>
        <p:spPr>
          <a:xfrm>
            <a:off x="250825" y="2997200"/>
            <a:ext cx="8569325" cy="3168650"/>
          </a:xfrm>
        </p:spPr>
        <p:txBody>
          <a:bodyPr/>
          <a:lstStyle/>
          <a:p>
            <a:pPr marL="342900" indent="-342900">
              <a:buFontTx/>
              <a:buChar char="-"/>
            </a:pPr>
            <a:endParaRPr lang="uk-UA" sz="2400" smtClean="0"/>
          </a:p>
        </p:txBody>
      </p:sp>
      <p:pic>
        <p:nvPicPr>
          <p:cNvPr id="21506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" y="1773238"/>
            <a:ext cx="90328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43213" y="717550"/>
            <a:ext cx="4968875" cy="725488"/>
          </a:xfrm>
        </p:spPr>
        <p:txBody>
          <a:bodyPr/>
          <a:lstStyle/>
          <a:p>
            <a:pPr>
              <a:defRPr/>
            </a:pPr>
            <a:r>
              <a:rPr lang="uk-UA" sz="3600" dirty="0" err="1" smtClean="0"/>
              <a:t>Диджитализация</a:t>
            </a:r>
            <a:r>
              <a:rPr lang="uk-UA" sz="3600" dirty="0" smtClean="0"/>
              <a:t> </a:t>
            </a:r>
            <a:r>
              <a:rPr lang="uk-UA" sz="3600" dirty="0" err="1" smtClean="0"/>
              <a:t>образования</a:t>
            </a:r>
            <a:endParaRPr lang="uk-UA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63" y="1844675"/>
            <a:ext cx="966787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Текст 3"/>
          <p:cNvSpPr>
            <a:spLocks noGrp="1"/>
          </p:cNvSpPr>
          <p:nvPr>
            <p:ph type="body" idx="1"/>
          </p:nvPr>
        </p:nvSpPr>
        <p:spPr>
          <a:xfrm>
            <a:off x="250825" y="2781300"/>
            <a:ext cx="8713788" cy="3960813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b="1" smtClean="0">
                <a:solidFill>
                  <a:schemeClr val="bg2"/>
                </a:solidFill>
              </a:rPr>
              <a:t>Скорость</a:t>
            </a:r>
            <a:r>
              <a:rPr lang="ru-RU" sz="2400" smtClean="0"/>
              <a:t> - обучение идет в ногу со временем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smtClean="0">
                <a:solidFill>
                  <a:schemeClr val="bg2"/>
                </a:solidFill>
              </a:rPr>
              <a:t>Мотивированность</a:t>
            </a:r>
            <a:r>
              <a:rPr lang="ru-RU" sz="2400" smtClean="0"/>
              <a:t> - преподаватели становятся координаторами, направляя учеников в онлайн- и офлайн-режиме.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smtClean="0">
                <a:solidFill>
                  <a:schemeClr val="bg2"/>
                </a:solidFill>
              </a:rPr>
              <a:t>Доступность материалов </a:t>
            </a:r>
            <a:r>
              <a:rPr lang="ru-RU" sz="2400" smtClean="0"/>
              <a:t>в режиме реального времени.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smtClean="0">
                <a:solidFill>
                  <a:schemeClr val="bg2"/>
                </a:solidFill>
              </a:rPr>
              <a:t>Междисциплинарный контент -</a:t>
            </a:r>
            <a:r>
              <a:rPr lang="ru-RU" sz="2400" smtClean="0"/>
              <a:t> направление, стирающее жесткие границы между производством, бизнесом и прочими сферами, поэтому требует объединять знания из разных сфер жизни.</a:t>
            </a:r>
          </a:p>
        </p:txBody>
      </p:sp>
      <p:pic>
        <p:nvPicPr>
          <p:cNvPr id="22530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87675" y="1052513"/>
            <a:ext cx="5905500" cy="1223962"/>
          </a:xfrm>
        </p:spPr>
        <p:txBody>
          <a:bodyPr/>
          <a:lstStyle/>
          <a:p>
            <a:pPr>
              <a:defRPr/>
            </a:pPr>
            <a:r>
              <a:rPr lang="uk-UA" sz="3600" dirty="0" err="1" smtClean="0"/>
              <a:t>Диджитализация</a:t>
            </a:r>
            <a:r>
              <a:rPr lang="uk-UA" sz="3600" dirty="0" smtClean="0"/>
              <a:t> </a:t>
            </a:r>
            <a:r>
              <a:rPr lang="uk-UA" sz="3600" dirty="0" err="1" smtClean="0"/>
              <a:t>образования</a:t>
            </a:r>
            <a:endParaRPr lang="uk-UA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Текст 3"/>
          <p:cNvSpPr>
            <a:spLocks noGrp="1"/>
          </p:cNvSpPr>
          <p:nvPr>
            <p:ph type="body" idx="1"/>
          </p:nvPr>
        </p:nvSpPr>
        <p:spPr>
          <a:xfrm>
            <a:off x="250825" y="3068638"/>
            <a:ext cx="8569325" cy="1728787"/>
          </a:xfrm>
        </p:spPr>
        <p:txBody>
          <a:bodyPr/>
          <a:lstStyle/>
          <a:p>
            <a:r>
              <a:rPr lang="uk-UA" sz="2400" smtClean="0"/>
              <a:t>- </a:t>
            </a:r>
            <a:r>
              <a:rPr lang="uk-UA" sz="2400" smtClean="0">
                <a:solidFill>
                  <a:schemeClr val="bg2"/>
                </a:solidFill>
              </a:rPr>
              <a:t>новые требования к процессу и наполнению обучения, удовлетворение которых позволило бы выпускникам чувствовать себя уверенно (личностно и профессионально) в диджитал обществе</a:t>
            </a:r>
          </a:p>
        </p:txBody>
      </p:sp>
      <p:pic>
        <p:nvPicPr>
          <p:cNvPr id="23554" name="Picture 8" descr="Символы Академ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4763"/>
            <a:ext cx="1265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87675" y="1052513"/>
            <a:ext cx="5905500" cy="1223962"/>
          </a:xfrm>
        </p:spPr>
        <p:txBody>
          <a:bodyPr/>
          <a:lstStyle/>
          <a:p>
            <a:pPr>
              <a:defRPr/>
            </a:pPr>
            <a:r>
              <a:rPr lang="uk-UA" sz="3600" dirty="0" err="1" smtClean="0"/>
              <a:t>Диджитализация</a:t>
            </a:r>
            <a:r>
              <a:rPr lang="uk-UA" sz="3600" dirty="0" smtClean="0"/>
              <a:t> </a:t>
            </a:r>
            <a:r>
              <a:rPr lang="uk-UA" sz="3600" dirty="0" err="1" smtClean="0"/>
              <a:t>профессий</a:t>
            </a:r>
            <a:endParaRPr lang="uk-UA" sz="3600" dirty="0"/>
          </a:p>
        </p:txBody>
      </p:sp>
      <p:pic>
        <p:nvPicPr>
          <p:cNvPr id="23556" name="Рисунок 6" descr="Диджитализац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4875" y="4941888"/>
            <a:ext cx="3144838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4">
  <a:themeElements>
    <a:clrScheme name="template 1">
      <a:dk1>
        <a:srgbClr val="4D4D4D"/>
      </a:dk1>
      <a:lt1>
        <a:srgbClr val="FFFFFF"/>
      </a:lt1>
      <a:dk2>
        <a:srgbClr val="4D4D4D"/>
      </a:dk2>
      <a:lt2>
        <a:srgbClr val="000000"/>
      </a:lt2>
      <a:accent1>
        <a:srgbClr val="0066CC"/>
      </a:accent1>
      <a:accent2>
        <a:srgbClr val="3399FF"/>
      </a:accent2>
      <a:accent3>
        <a:srgbClr val="FFFFFF"/>
      </a:accent3>
      <a:accent4>
        <a:srgbClr val="404040"/>
      </a:accent4>
      <a:accent5>
        <a:srgbClr val="AAB8E2"/>
      </a:accent5>
      <a:accent6>
        <a:srgbClr val="2D8AE7"/>
      </a:accent6>
      <a:hlink>
        <a:srgbClr val="33CCFF"/>
      </a:hlink>
      <a:folHlink>
        <a:srgbClr val="CCECFF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0000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404040"/>
        </a:accent4>
        <a:accent5>
          <a:srgbClr val="AAB8E2"/>
        </a:accent5>
        <a:accent6>
          <a:srgbClr val="2D8AE7"/>
        </a:accent6>
        <a:hlink>
          <a:srgbClr val="33CC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00000"/>
        </a:lt2>
        <a:accent1>
          <a:srgbClr val="3366CC"/>
        </a:accent1>
        <a:accent2>
          <a:srgbClr val="3399FF"/>
        </a:accent2>
        <a:accent3>
          <a:srgbClr val="FFFFFF"/>
        </a:accent3>
        <a:accent4>
          <a:srgbClr val="404040"/>
        </a:accent4>
        <a:accent5>
          <a:srgbClr val="ADB8E2"/>
        </a:accent5>
        <a:accent6>
          <a:srgbClr val="2D8AE7"/>
        </a:accent6>
        <a:hlink>
          <a:srgbClr val="339933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0000"/>
        </a:lt2>
        <a:accent1>
          <a:srgbClr val="3366CC"/>
        </a:accent1>
        <a:accent2>
          <a:srgbClr val="3399FF"/>
        </a:accent2>
        <a:accent3>
          <a:srgbClr val="FFFFFF"/>
        </a:accent3>
        <a:accent4>
          <a:srgbClr val="404040"/>
        </a:accent4>
        <a:accent5>
          <a:srgbClr val="ADB8E2"/>
        </a:accent5>
        <a:accent6>
          <a:srgbClr val="2D8AE7"/>
        </a:accent6>
        <a:hlink>
          <a:srgbClr val="FF6600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000000"/>
        </a:lt2>
        <a:accent1>
          <a:srgbClr val="003399"/>
        </a:accent1>
        <a:accent2>
          <a:srgbClr val="3399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2D8AE7"/>
        </a:accent6>
        <a:hlink>
          <a:srgbClr val="FF6600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124</Template>
  <TotalTime>476</TotalTime>
  <Words>570</Words>
  <Application>Microsoft Office PowerPoint</Application>
  <PresentationFormat>Экран (4:3)</PresentationFormat>
  <Paragraphs>85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Tahoma</vt:lpstr>
      <vt:lpstr>Verdana</vt:lpstr>
      <vt:lpstr>굴림</vt:lpstr>
      <vt:lpstr>Wingdings</vt:lpstr>
      <vt:lpstr>Bookman Old Style</vt:lpstr>
      <vt:lpstr>124</vt:lpstr>
      <vt:lpstr>Диаграмма Microsoft Excel</vt:lpstr>
      <vt:lpstr>Новые мотиваторы образовательной деятельности в условиях диджитализации</vt:lpstr>
      <vt:lpstr>Основные маркеры появления новых мотиваторов</vt:lpstr>
      <vt:lpstr>Диджитализация</vt:lpstr>
      <vt:lpstr>Диджитализация</vt:lpstr>
      <vt:lpstr>Диджитализация</vt:lpstr>
      <vt:lpstr>Диджитализация образования</vt:lpstr>
      <vt:lpstr>Диджитализация образования</vt:lpstr>
      <vt:lpstr>Диджитализация образования</vt:lpstr>
      <vt:lpstr>Диджитализация профессий</vt:lpstr>
      <vt:lpstr>Изменение технологий в образовательном процессе</vt:lpstr>
      <vt:lpstr>Мнение студентов</vt:lpstr>
      <vt:lpstr>Мнение студентов</vt:lpstr>
      <vt:lpstr>Изменение субъектов образовательного процесса</vt:lpstr>
      <vt:lpstr>Изменение субъектов образовательного процесса</vt:lpstr>
      <vt:lpstr>Изменение субъектов образовательного процесса</vt:lpstr>
      <vt:lpstr>Специфика взаимодействия в онлайн формате</vt:lpstr>
      <vt:lpstr>Специфика взаимодействия в онлайн формате</vt:lpstr>
      <vt:lpstr>Риски</vt:lpstr>
      <vt:lpstr>Риски</vt:lpstr>
      <vt:lpstr>Перспективы</vt:lpstr>
      <vt:lpstr>Обучающиеся организации</vt:lpstr>
      <vt:lpstr>Перспективы</vt:lpstr>
      <vt:lpstr>Перспективы (преподаватель)</vt:lpstr>
      <vt:lpstr>Мотивация</vt:lpstr>
      <vt:lpstr>Слайд 25</vt:lpstr>
      <vt:lpstr>С наступающим    Новым годом!</vt:lpstr>
    </vt:vector>
  </TitlesOfParts>
  <Company>ARSAGERA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Kateryna Mykhaylyova</dc:creator>
  <cp:lastModifiedBy>b705</cp:lastModifiedBy>
  <cp:revision>48</cp:revision>
  <cp:lastPrinted>2020-12-29T20:46:24Z</cp:lastPrinted>
  <dcterms:created xsi:type="dcterms:W3CDTF">2013-02-15T12:32:14Z</dcterms:created>
  <dcterms:modified xsi:type="dcterms:W3CDTF">2021-01-14T10:27:59Z</dcterms:modified>
</cp:coreProperties>
</file>