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485" r:id="rId1"/>
  </p:sldMasterIdLst>
  <p:sldIdLst>
    <p:sldId id="274" r:id="rId2"/>
    <p:sldId id="276" r:id="rId3"/>
    <p:sldId id="277" r:id="rId4"/>
    <p:sldId id="278" r:id="rId5"/>
    <p:sldId id="286" r:id="rId6"/>
    <p:sldId id="279" r:id="rId7"/>
    <p:sldId id="280" r:id="rId8"/>
    <p:sldId id="281" r:id="rId9"/>
    <p:sldId id="282" r:id="rId10"/>
    <p:sldId id="283" r:id="rId11"/>
    <p:sldId id="284" r:id="rId12"/>
    <p:sldId id="28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3300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14" y="-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B3F0-A9BC-48CE-8EB6-ECE965069900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607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320A-89BA-47B2-A525-92E8D10B06E4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588508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320A-89BA-47B2-A525-92E8D10B06E4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793499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320A-89BA-47B2-A525-92E8D10B06E4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010300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320A-89BA-47B2-A525-92E8D10B06E4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011428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320A-89BA-47B2-A525-92E8D10B06E4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594053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320A-89BA-47B2-A525-92E8D10B06E4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583348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0032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9426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635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2759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420365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101020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746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2202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64026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1772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64B320A-89BA-47B2-A525-92E8D10B06E4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46897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86" r:id="rId1"/>
    <p:sldLayoutId id="2147484487" r:id="rId2"/>
    <p:sldLayoutId id="2147484488" r:id="rId3"/>
    <p:sldLayoutId id="2147484489" r:id="rId4"/>
    <p:sldLayoutId id="2147484490" r:id="rId5"/>
    <p:sldLayoutId id="2147484491" r:id="rId6"/>
    <p:sldLayoutId id="2147484492" r:id="rId7"/>
    <p:sldLayoutId id="2147484493" r:id="rId8"/>
    <p:sldLayoutId id="2147484494" r:id="rId9"/>
    <p:sldLayoutId id="2147484495" r:id="rId10"/>
    <p:sldLayoutId id="2147484496" r:id="rId11"/>
    <p:sldLayoutId id="2147484497" r:id="rId12"/>
    <p:sldLayoutId id="2147484498" r:id="rId13"/>
    <p:sldLayoutId id="2147484499" r:id="rId14"/>
    <p:sldLayoutId id="2147484500" r:id="rId15"/>
    <p:sldLayoutId id="2147484501" r:id="rId16"/>
    <p:sldLayoutId id="2147484502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37523" y="199230"/>
            <a:ext cx="9495873" cy="2904578"/>
          </a:xfrm>
        </p:spPr>
        <p:txBody>
          <a:bodyPr/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b="1" dirty="0" smtClean="0">
                <a:solidFill>
                  <a:srgbClr val="FFFF00"/>
                </a:solidFill>
              </a:rPr>
              <a:t>Поведенческие </a:t>
            </a:r>
            <a:r>
              <a:rPr lang="ru-RU" sz="4800" b="1" dirty="0">
                <a:solidFill>
                  <a:srgbClr val="FFFF00"/>
                </a:solidFill>
              </a:rPr>
              <a:t>практики в образовании</a:t>
            </a:r>
            <a:r>
              <a:rPr lang="ru-RU" sz="4800" b="1" dirty="0" smtClean="0">
                <a:solidFill>
                  <a:srgbClr val="FFFF00"/>
                </a:solidFill>
              </a:rPr>
              <a:t>:</a:t>
            </a:r>
            <a:r>
              <a:rPr lang="ru-RU" sz="4800" b="1" dirty="0">
                <a:solidFill>
                  <a:srgbClr val="FFFF00"/>
                </a:solidFill>
              </a:rPr>
              <a:t/>
            </a:r>
            <a:br>
              <a:rPr lang="ru-RU" sz="4800" b="1" dirty="0">
                <a:solidFill>
                  <a:srgbClr val="FFFF00"/>
                </a:solidFill>
              </a:rPr>
            </a:br>
            <a:r>
              <a:rPr lang="ru-RU" sz="4800" b="1" dirty="0">
                <a:solidFill>
                  <a:srgbClr val="FFFF00"/>
                </a:solidFill>
              </a:rPr>
              <a:t>общая характеристика</a:t>
            </a:r>
            <a:br>
              <a:rPr lang="ru-RU" sz="4800" b="1" dirty="0">
                <a:solidFill>
                  <a:srgbClr val="FFFF00"/>
                </a:solidFill>
              </a:rPr>
            </a:b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772" y="2756079"/>
            <a:ext cx="5469228" cy="410192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330707" y="3387142"/>
            <a:ext cx="6392065" cy="2395472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/>
              <a:t>Гога Н.П.</a:t>
            </a:r>
          </a:p>
          <a:p>
            <a:pPr algn="just"/>
            <a:r>
              <a:rPr lang="ru-RU" sz="2400" b="1" dirty="0" smtClean="0"/>
              <a:t>Канд. психол. наук, </a:t>
            </a:r>
          </a:p>
          <a:p>
            <a:pPr algn="just"/>
            <a:r>
              <a:rPr lang="ru-RU" sz="2400" b="1" dirty="0" smtClean="0"/>
              <a:t>доц. кафедры социологии и </a:t>
            </a:r>
          </a:p>
          <a:p>
            <a:pPr algn="just"/>
            <a:r>
              <a:rPr lang="ru-RU" sz="2400" b="1" dirty="0" smtClean="0"/>
              <a:t>Гуманитарных дисциплин</a:t>
            </a:r>
          </a:p>
          <a:p>
            <a:pPr algn="just"/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40468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455" y="210024"/>
            <a:ext cx="9968249" cy="1157141"/>
          </a:xfrm>
        </p:spPr>
        <p:txBody>
          <a:bodyPr/>
          <a:lstStyle/>
          <a:p>
            <a:pPr algn="ctr"/>
            <a:r>
              <a:rPr lang="ru-RU" sz="3200" b="1" dirty="0" err="1" smtClean="0">
                <a:solidFill>
                  <a:srgbClr val="FFFF00"/>
                </a:solidFill>
              </a:rPr>
              <a:t>Нейрологический</a:t>
            </a:r>
            <a:r>
              <a:rPr lang="ru-RU" sz="3200" b="1" dirty="0" smtClean="0">
                <a:solidFill>
                  <a:srgbClr val="FFFF00"/>
                </a:solidFill>
              </a:rPr>
              <a:t> подход  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</a:rPr>
              <a:t> в поведенческих практиках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29860" y="1439400"/>
            <a:ext cx="5967188" cy="5085149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b="1" dirty="0" smtClean="0"/>
              <a:t>Позитивные </a:t>
            </a:r>
            <a:r>
              <a:rPr lang="ru-RU" b="1" dirty="0"/>
              <a:t>отношения создают мотивацию</a:t>
            </a:r>
            <a:r>
              <a:rPr lang="ru-RU" b="1" dirty="0" smtClean="0"/>
              <a:t>.</a:t>
            </a:r>
          </a:p>
          <a:p>
            <a:pPr marL="457200" indent="-457200">
              <a:buAutoNum type="arabicPeriod"/>
            </a:pPr>
            <a:endParaRPr lang="ru-RU" b="1" dirty="0" smtClean="0"/>
          </a:p>
          <a:p>
            <a:pPr marL="457200" indent="-457200">
              <a:buFont typeface="Wingdings 3" charset="2"/>
              <a:buAutoNum type="arabicPeriod"/>
            </a:pPr>
            <a:r>
              <a:rPr lang="ru-RU" b="1" dirty="0" smtClean="0"/>
              <a:t>Позитивные </a:t>
            </a:r>
            <a:r>
              <a:rPr lang="ru-RU" b="1" dirty="0"/>
              <a:t>отношения создают безопасное пространство для обучения</a:t>
            </a:r>
            <a:r>
              <a:rPr lang="ru-RU" b="1" dirty="0" smtClean="0"/>
              <a:t>.</a:t>
            </a:r>
          </a:p>
          <a:p>
            <a:pPr marL="457200" indent="-457200">
              <a:buFont typeface="Wingdings 3" charset="2"/>
              <a:buAutoNum type="arabicPeriod"/>
            </a:pPr>
            <a:endParaRPr lang="ru-RU" b="1" dirty="0" smtClean="0"/>
          </a:p>
          <a:p>
            <a:pPr marL="457200" indent="-457200">
              <a:buFont typeface="Wingdings 3" charset="2"/>
              <a:buAutoNum type="arabicPeriod"/>
            </a:pPr>
            <a:r>
              <a:rPr lang="ru-RU" b="1" dirty="0" smtClean="0"/>
              <a:t>Позитивные </a:t>
            </a:r>
            <a:r>
              <a:rPr lang="ru-RU" b="1" dirty="0"/>
              <a:t>отношения создают новые пути для обучения</a:t>
            </a:r>
            <a:r>
              <a:rPr lang="ru-RU" b="1" dirty="0" smtClean="0"/>
              <a:t>.</a:t>
            </a:r>
          </a:p>
          <a:p>
            <a:pPr marL="457200" indent="-457200">
              <a:buFont typeface="Wingdings 3" charset="2"/>
              <a:buAutoNum type="arabicPeriod"/>
            </a:pPr>
            <a:endParaRPr lang="ru-RU" b="1" dirty="0" smtClean="0"/>
          </a:p>
          <a:p>
            <a:pPr marL="457200" indent="-457200">
              <a:buFont typeface="Wingdings 3" charset="2"/>
              <a:buAutoNum type="arabicPeriod"/>
            </a:pPr>
            <a:r>
              <a:rPr lang="ru-RU" b="1" dirty="0" smtClean="0"/>
              <a:t>Позитивные </a:t>
            </a:r>
            <a:r>
              <a:rPr lang="ru-RU" b="1" dirty="0"/>
              <a:t>отношения улучшают поведение учеников.</a:t>
            </a:r>
          </a:p>
          <a:p>
            <a:pPr marL="457200" indent="-457200">
              <a:buFont typeface="Wingdings 3" charset="2"/>
              <a:buAutoNum type="arabicPeriod"/>
            </a:pPr>
            <a:endParaRPr lang="ru-RU" dirty="0"/>
          </a:p>
          <a:p>
            <a:pPr marL="457200" indent="-457200">
              <a:buAutoNum type="arabicPeriod"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55" y="1367165"/>
            <a:ext cx="5157384" cy="515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21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90" y="455018"/>
            <a:ext cx="1823134" cy="26138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952" y="455018"/>
            <a:ext cx="1792677" cy="255994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1181" y="455018"/>
            <a:ext cx="1747262" cy="25599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6928" y="3442220"/>
            <a:ext cx="1891515" cy="284587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931" y="3428037"/>
            <a:ext cx="2140162" cy="28439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1435" y="3442220"/>
            <a:ext cx="1983900" cy="28458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6144" y="3442220"/>
            <a:ext cx="1858370" cy="282979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66316" y="455018"/>
            <a:ext cx="1665177" cy="253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494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287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407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310" y="2194159"/>
            <a:ext cx="2429406" cy="2880719"/>
          </a:xfrm>
          <a:prstGeom prst="rect">
            <a:avLst/>
          </a:prstGeom>
        </p:spPr>
      </p:pic>
      <p:pic>
        <p:nvPicPr>
          <p:cNvPr id="1026" name="Picture 2" descr="Пьер Бурдьё: Социальное пространство и генезис «классов» — Гуманитарный  порта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995" y="1067948"/>
            <a:ext cx="2068769" cy="297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Введение в социологию | Огородников А.Ю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7672" y="2194159"/>
            <a:ext cx="1995164" cy="28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27170" y="39469"/>
            <a:ext cx="9404723" cy="1016599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FF00"/>
                </a:solidFill>
                <a:cs typeface="Aharoni" panose="02010803020104030203" pitchFamily="2" charset="-79"/>
              </a:rPr>
              <a:t>Поведенческие практики -  </a:t>
            </a:r>
            <a:br>
              <a:rPr lang="ru-RU" sz="2800" b="1" dirty="0" smtClean="0">
                <a:solidFill>
                  <a:srgbClr val="FFFF00"/>
                </a:solidFill>
                <a:cs typeface="Aharoni" panose="02010803020104030203" pitchFamily="2" charset="-79"/>
              </a:rPr>
            </a:br>
            <a:r>
              <a:rPr lang="ru-RU" sz="2800" b="1" dirty="0">
                <a:solidFill>
                  <a:srgbClr val="FFFF00"/>
                </a:solidFill>
                <a:cs typeface="Aharoni" panose="02010803020104030203" pitchFamily="2" charset="-79"/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cs typeface="Aharoni" panose="02010803020104030203" pitchFamily="2" charset="-79"/>
              </a:rPr>
              <a:t>                                    вид социальных практик </a:t>
            </a:r>
            <a:endParaRPr lang="ru-RU" sz="2800" b="1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>
          <a:xfrm>
            <a:off x="-65485" y="4245153"/>
            <a:ext cx="2583727" cy="466423"/>
          </a:xfrm>
        </p:spPr>
        <p:txBody>
          <a:bodyPr/>
          <a:lstStyle/>
          <a:p>
            <a:pPr algn="ctr"/>
            <a:r>
              <a:rPr lang="ru-RU" b="1" dirty="0" smtClean="0"/>
              <a:t>Пьер </a:t>
            </a:r>
            <a:r>
              <a:rPr lang="ru-RU" b="1" dirty="0" err="1" smtClean="0"/>
              <a:t>Бурдье</a:t>
            </a:r>
            <a:endParaRPr lang="ru-RU" b="1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3"/>
          </p:nvPr>
        </p:nvSpPr>
        <p:spPr>
          <a:xfrm>
            <a:off x="6973473" y="5074878"/>
            <a:ext cx="2761393" cy="576262"/>
          </a:xfrm>
        </p:spPr>
        <p:txBody>
          <a:bodyPr/>
          <a:lstStyle/>
          <a:p>
            <a:r>
              <a:rPr lang="ru-RU" sz="2200" b="1" dirty="0" err="1" smtClean="0"/>
              <a:t>Ирвинг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Гоффман</a:t>
            </a:r>
            <a:endParaRPr lang="ru-RU" sz="2200" b="1" dirty="0"/>
          </a:p>
        </p:txBody>
      </p:sp>
      <p:sp>
        <p:nvSpPr>
          <p:cNvPr id="23" name="Текст 14"/>
          <p:cNvSpPr>
            <a:spLocks noGrp="1"/>
          </p:cNvSpPr>
          <p:nvPr>
            <p:ph type="body" idx="1"/>
          </p:nvPr>
        </p:nvSpPr>
        <p:spPr>
          <a:xfrm>
            <a:off x="2033391" y="5227859"/>
            <a:ext cx="2583727" cy="466423"/>
          </a:xfrm>
        </p:spPr>
        <p:txBody>
          <a:bodyPr/>
          <a:lstStyle/>
          <a:p>
            <a:pPr algn="ctr"/>
            <a:r>
              <a:rPr lang="ru-RU" b="1" dirty="0" smtClean="0"/>
              <a:t>Питер </a:t>
            </a:r>
            <a:r>
              <a:rPr lang="ru-RU" b="1" dirty="0" err="1" smtClean="0"/>
              <a:t>Бергер</a:t>
            </a:r>
            <a:endParaRPr lang="ru-RU" b="1" dirty="0"/>
          </a:p>
        </p:txBody>
      </p:sp>
      <p:sp>
        <p:nvSpPr>
          <p:cNvPr id="24" name="Текст 14"/>
          <p:cNvSpPr>
            <a:spLocks noGrp="1"/>
          </p:cNvSpPr>
          <p:nvPr>
            <p:ph type="body" idx="1"/>
          </p:nvPr>
        </p:nvSpPr>
        <p:spPr>
          <a:xfrm>
            <a:off x="4433164" y="4608918"/>
            <a:ext cx="2583727" cy="1405516"/>
          </a:xfrm>
        </p:spPr>
        <p:txBody>
          <a:bodyPr/>
          <a:lstStyle/>
          <a:p>
            <a:pPr algn="ctr"/>
            <a:r>
              <a:rPr lang="ru-RU" b="1" dirty="0" smtClean="0"/>
              <a:t>Гарольд</a:t>
            </a:r>
          </a:p>
          <a:p>
            <a:pPr algn="ctr"/>
            <a:r>
              <a:rPr lang="ru-RU" b="1" dirty="0" err="1" smtClean="0"/>
              <a:t>Гарфинкель</a:t>
            </a:r>
            <a:endParaRPr lang="ru-RU" b="1" dirty="0" smtClean="0"/>
          </a:p>
          <a:p>
            <a:pPr algn="ctr"/>
            <a:endParaRPr lang="ru-RU" b="1" dirty="0"/>
          </a:p>
        </p:txBody>
      </p:sp>
      <p:sp>
        <p:nvSpPr>
          <p:cNvPr id="25" name="Текст 16"/>
          <p:cNvSpPr>
            <a:spLocks noGrp="1"/>
          </p:cNvSpPr>
          <p:nvPr>
            <p:ph type="body" sz="quarter" idx="13"/>
          </p:nvPr>
        </p:nvSpPr>
        <p:spPr>
          <a:xfrm>
            <a:off x="9496922" y="4609380"/>
            <a:ext cx="2761393" cy="576262"/>
          </a:xfrm>
        </p:spPr>
        <p:txBody>
          <a:bodyPr/>
          <a:lstStyle/>
          <a:p>
            <a:r>
              <a:rPr lang="ru-RU" sz="2200" b="1" dirty="0" smtClean="0"/>
              <a:t>Энтони </a:t>
            </a:r>
            <a:r>
              <a:rPr lang="ru-RU" sz="2200" b="1" dirty="0" err="1" smtClean="0"/>
              <a:t>Гидденс</a:t>
            </a:r>
            <a:endParaRPr lang="ru-RU" sz="2200" b="1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4866" y="1313730"/>
            <a:ext cx="2247900" cy="329565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0780" y="1189451"/>
            <a:ext cx="2105492" cy="316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103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47731" y="321972"/>
            <a:ext cx="9703104" cy="1313646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Социальные практики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515155" y="1635618"/>
            <a:ext cx="10496281" cy="479094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b="1" dirty="0" smtClean="0">
                <a:solidFill>
                  <a:srgbClr val="92D050"/>
                </a:solidFill>
              </a:rPr>
              <a:t>П. </a:t>
            </a:r>
            <a:r>
              <a:rPr lang="ru-RU" sz="2400" b="1" dirty="0" err="1" smtClean="0">
                <a:solidFill>
                  <a:srgbClr val="92D050"/>
                </a:solidFill>
              </a:rPr>
              <a:t>Бурдье</a:t>
            </a:r>
            <a:r>
              <a:rPr lang="ru-RU" sz="2400" b="1" dirty="0" smtClean="0">
                <a:solidFill>
                  <a:srgbClr val="92D050"/>
                </a:solidFill>
              </a:rPr>
              <a:t>:</a:t>
            </a:r>
            <a:r>
              <a:rPr lang="ru-RU" sz="2400" b="1" dirty="0" smtClean="0"/>
              <a:t>  ц</a:t>
            </a:r>
            <a:r>
              <a:rPr lang="ru-RU" sz="2400" dirty="0" smtClean="0"/>
              <a:t>елесообразные </a:t>
            </a:r>
            <a:r>
              <a:rPr lang="ru-RU" sz="2400" dirty="0"/>
              <a:t>действия индивидов по преобразованию социального мира, </a:t>
            </a:r>
            <a:r>
              <a:rPr lang="ru-RU" sz="2400" dirty="0" smtClean="0"/>
              <a:t>а также  </a:t>
            </a:r>
            <a:r>
              <a:rPr lang="ru-RU" sz="2400" dirty="0"/>
              <a:t>каждодневные, привычные </a:t>
            </a:r>
            <a:r>
              <a:rPr lang="ru-RU" sz="2400" dirty="0" smtClean="0"/>
              <a:t>поступки</a:t>
            </a:r>
            <a:r>
              <a:rPr lang="ru-RU" sz="2400" dirty="0"/>
              <a:t>, не требующие объяснения и зачастую кажущиеся внешнему наблюдателю </a:t>
            </a:r>
            <a:r>
              <a:rPr lang="ru-RU" sz="2400" dirty="0" smtClean="0"/>
              <a:t>лишенными </a:t>
            </a:r>
            <a:r>
              <a:rPr lang="ru-RU" sz="2400" dirty="0"/>
              <a:t>смысла или же </a:t>
            </a:r>
            <a:r>
              <a:rPr lang="ru-RU" sz="2400" dirty="0" smtClean="0"/>
              <a:t>нелогичными.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b="1" dirty="0" smtClean="0">
                <a:solidFill>
                  <a:srgbClr val="92D050"/>
                </a:solidFill>
              </a:rPr>
              <a:t>Э. </a:t>
            </a:r>
            <a:r>
              <a:rPr lang="ru-RU" sz="2400" b="1" dirty="0" err="1" smtClean="0">
                <a:solidFill>
                  <a:srgbClr val="92D050"/>
                </a:solidFill>
              </a:rPr>
              <a:t>Гидденс</a:t>
            </a:r>
            <a:r>
              <a:rPr lang="ru-RU" sz="2400" b="1" dirty="0" smtClean="0">
                <a:solidFill>
                  <a:srgbClr val="92D050"/>
                </a:solidFill>
              </a:rPr>
              <a:t>: </a:t>
            </a:r>
            <a:r>
              <a:rPr lang="ru-RU" sz="2400" dirty="0" smtClean="0">
                <a:solidFill>
                  <a:srgbClr val="92D050"/>
                </a:solidFill>
              </a:rPr>
              <a:t> </a:t>
            </a:r>
            <a:r>
              <a:rPr lang="ru-RU" sz="2400" dirty="0"/>
              <a:t>основа формирования и субъекта, и </a:t>
            </a:r>
            <a:r>
              <a:rPr lang="ru-RU" sz="2400" dirty="0" smtClean="0"/>
              <a:t>социального объекта; переосмысление повседневности.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b="1" dirty="0" smtClean="0">
                <a:solidFill>
                  <a:srgbClr val="92D050"/>
                </a:solidFill>
              </a:rPr>
              <a:t>Г. </a:t>
            </a:r>
            <a:r>
              <a:rPr lang="ru-RU" sz="2400" b="1" dirty="0" err="1" smtClean="0">
                <a:solidFill>
                  <a:srgbClr val="92D050"/>
                </a:solidFill>
              </a:rPr>
              <a:t>Гарфинкель</a:t>
            </a:r>
            <a:r>
              <a:rPr lang="ru-RU" sz="2400" b="1" dirty="0">
                <a:solidFill>
                  <a:srgbClr val="92D050"/>
                </a:solidFill>
              </a:rPr>
              <a:t>:</a:t>
            </a:r>
            <a:r>
              <a:rPr lang="ru-RU" sz="2400" b="1" dirty="0"/>
              <a:t> </a:t>
            </a:r>
            <a:r>
              <a:rPr lang="ru-RU" sz="2400" dirty="0"/>
              <a:t>фоновое знание; конкретная деятельность, соединяющая слова и действия; искусство решения практических задач в ситуации </a:t>
            </a:r>
            <a:r>
              <a:rPr lang="ru-RU" sz="2400" dirty="0" smtClean="0"/>
              <a:t>неопределенности.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7943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094" y="233778"/>
            <a:ext cx="9404723" cy="118289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Характеристики социальных практик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84136" y="1738648"/>
            <a:ext cx="5203064" cy="4715813"/>
          </a:xfrm>
        </p:spPr>
        <p:txBody>
          <a:bodyPr>
            <a:normAutofit/>
          </a:bodyPr>
          <a:lstStyle/>
          <a:p>
            <a:endParaRPr lang="ru-RU" sz="3600" b="1" dirty="0" smtClean="0"/>
          </a:p>
          <a:p>
            <a:r>
              <a:rPr lang="ru-RU" sz="3600" b="1" i="1" dirty="0"/>
              <a:t>у</a:t>
            </a:r>
            <a:r>
              <a:rPr lang="ru-RU" sz="3600" b="1" i="1" dirty="0" smtClean="0"/>
              <a:t>стойчивость;</a:t>
            </a:r>
          </a:p>
          <a:p>
            <a:r>
              <a:rPr lang="ru-RU" sz="3600" b="1" i="1" dirty="0"/>
              <a:t>в</a:t>
            </a:r>
            <a:r>
              <a:rPr lang="ru-RU" sz="3600" b="1" i="1" dirty="0" smtClean="0"/>
              <a:t>оспроизводство;</a:t>
            </a:r>
          </a:p>
          <a:p>
            <a:r>
              <a:rPr lang="ru-RU" sz="3600" b="1" i="1" dirty="0"/>
              <a:t>м</a:t>
            </a:r>
            <a:r>
              <a:rPr lang="ru-RU" sz="3600" b="1" i="1" dirty="0" smtClean="0"/>
              <a:t>ассовость;</a:t>
            </a:r>
          </a:p>
          <a:p>
            <a:r>
              <a:rPr lang="ru-RU" sz="3600" b="1" i="1" dirty="0"/>
              <a:t>н</a:t>
            </a:r>
            <a:r>
              <a:rPr lang="ru-RU" sz="3600" b="1" i="1" dirty="0" smtClean="0"/>
              <a:t>ормативность;</a:t>
            </a:r>
          </a:p>
          <a:p>
            <a:r>
              <a:rPr lang="ru-RU" sz="3600" b="1" i="1" dirty="0" err="1"/>
              <a:t>п</a:t>
            </a:r>
            <a:r>
              <a:rPr lang="ru-RU" sz="3600" b="1" i="1" dirty="0" err="1" smtClean="0"/>
              <a:t>роактивность</a:t>
            </a:r>
            <a:r>
              <a:rPr lang="ru-RU" sz="3600" b="1" i="1" dirty="0" smtClean="0"/>
              <a:t>.</a:t>
            </a:r>
            <a:endParaRPr lang="ru-RU" sz="36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6823"/>
            <a:ext cx="6414249" cy="359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728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748" y="227105"/>
            <a:ext cx="9404723" cy="140053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Инклюзия как стратегия</a:t>
            </a:r>
            <a:endParaRPr lang="uk-UA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2934" y="1073842"/>
            <a:ext cx="8676238" cy="578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031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Позитивные стратегии поведения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03313" y="2052918"/>
            <a:ext cx="6804315" cy="4195481"/>
          </a:xfrm>
        </p:spPr>
        <p:txBody>
          <a:bodyPr>
            <a:normAutofit/>
          </a:bodyPr>
          <a:lstStyle/>
          <a:p>
            <a:r>
              <a:rPr lang="ru-RU" sz="3200" b="1" dirty="0" err="1" smtClean="0"/>
              <a:t>Проактивные</a:t>
            </a:r>
            <a:r>
              <a:rPr lang="ru-RU" sz="3200" b="1" dirty="0" smtClean="0"/>
              <a:t> </a:t>
            </a:r>
            <a:r>
              <a:rPr lang="ru-RU" sz="3200" b="1" dirty="0"/>
              <a:t>подходы к изменению бросающего вызов поведения учащихся.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293" y="2252115"/>
            <a:ext cx="4257339" cy="379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578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425" y="465597"/>
            <a:ext cx="10148553" cy="1208657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«Рамка проблемы» – «Рамка решения»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525" y="1814610"/>
            <a:ext cx="9934999" cy="480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885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474" y="208019"/>
            <a:ext cx="9404723" cy="1157142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Социально-эмоциональные программы обучения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743825"/>
            <a:ext cx="6787166" cy="4592581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AutoNum type="arabicPeriod"/>
            </a:pPr>
            <a:r>
              <a:rPr lang="ru-RU" sz="2800" b="1" dirty="0" smtClean="0">
                <a:solidFill>
                  <a:srgbClr val="92D050"/>
                </a:solidFill>
              </a:rPr>
              <a:t>Оценка функционального поведения:</a:t>
            </a:r>
          </a:p>
          <a:p>
            <a:pPr marL="457200" indent="-457200">
              <a:buAutoNum type="arabicPeriod"/>
            </a:pPr>
            <a:endParaRPr lang="ru-RU" sz="2600" dirty="0" smtClean="0"/>
          </a:p>
          <a:p>
            <a:r>
              <a:rPr lang="ru-RU" sz="2600" dirty="0" smtClean="0"/>
              <a:t>Поведение как общение;</a:t>
            </a:r>
          </a:p>
          <a:p>
            <a:endParaRPr lang="ru-RU" sz="2600" dirty="0" smtClean="0"/>
          </a:p>
          <a:p>
            <a:r>
              <a:rPr lang="ru-RU" sz="2600" dirty="0" smtClean="0"/>
              <a:t>Отвечайте учащимся, а не их поведению;</a:t>
            </a:r>
          </a:p>
          <a:p>
            <a:endParaRPr lang="ru-RU" sz="2600" dirty="0" smtClean="0"/>
          </a:p>
          <a:p>
            <a:r>
              <a:rPr lang="ru-RU" sz="2600" dirty="0" smtClean="0"/>
              <a:t>Индивидуального поведения сложно избежать;</a:t>
            </a:r>
          </a:p>
          <a:p>
            <a:endParaRPr lang="ru-RU" sz="2600" dirty="0" smtClean="0"/>
          </a:p>
          <a:p>
            <a:r>
              <a:rPr lang="ru-RU" sz="2600" dirty="0" smtClean="0"/>
              <a:t>Как понять поведение учащихся?</a:t>
            </a:r>
          </a:p>
          <a:p>
            <a:pPr marL="0" indent="0">
              <a:buNone/>
            </a:pPr>
            <a:endParaRPr lang="ru-RU" sz="2600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770" y="3361358"/>
            <a:ext cx="5293587" cy="308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517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611" y="262753"/>
            <a:ext cx="9689183" cy="6356987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92D050"/>
                </a:solidFill>
              </a:rPr>
              <a:t>2. Обучение толерантности в поведении: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sz="2400" dirty="0" smtClean="0"/>
              <a:t>«Побег»;</a:t>
            </a:r>
          </a:p>
          <a:p>
            <a:endParaRPr lang="ru-RU" sz="2400" dirty="0" smtClean="0"/>
          </a:p>
          <a:p>
            <a:r>
              <a:rPr lang="ru-RU" sz="2400" dirty="0" smtClean="0"/>
              <a:t>«Внимание»;</a:t>
            </a:r>
          </a:p>
          <a:p>
            <a:endParaRPr lang="ru-RU" sz="2400" dirty="0" smtClean="0"/>
          </a:p>
          <a:p>
            <a:r>
              <a:rPr lang="ru-RU" sz="2400" dirty="0" smtClean="0"/>
              <a:t> «Ощутимые достижения»;</a:t>
            </a:r>
          </a:p>
          <a:p>
            <a:endParaRPr lang="ru-RU" sz="2400" dirty="0" smtClean="0"/>
          </a:p>
          <a:p>
            <a:r>
              <a:rPr lang="ru-RU" sz="2400" dirty="0" smtClean="0"/>
              <a:t>«Сенсорные потребности».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946" y="1944709"/>
            <a:ext cx="6551054" cy="491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899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589</TotalTime>
  <Words>220</Words>
  <Application>Microsoft Office PowerPoint</Application>
  <PresentationFormat>Произвольный</PresentationFormat>
  <Paragraphs>59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Ион</vt:lpstr>
      <vt:lpstr> Поведенческие практики в образовании: общая характеристика </vt:lpstr>
      <vt:lpstr>Поведенческие практики -                                        вид социальных практик </vt:lpstr>
      <vt:lpstr>Социальные практики</vt:lpstr>
      <vt:lpstr>Характеристики социальных практик</vt:lpstr>
      <vt:lpstr>Инклюзия как стратегия</vt:lpstr>
      <vt:lpstr>Позитивные стратегии поведения</vt:lpstr>
      <vt:lpstr>«Рамка проблемы» – «Рамка решения»</vt:lpstr>
      <vt:lpstr>Социально-эмоциональные программы обучения</vt:lpstr>
      <vt:lpstr>Слайд 9</vt:lpstr>
      <vt:lpstr>Нейрологический подход     в поведенческих практиках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b705</cp:lastModifiedBy>
  <cp:revision>41</cp:revision>
  <dcterms:created xsi:type="dcterms:W3CDTF">2020-11-19T18:35:52Z</dcterms:created>
  <dcterms:modified xsi:type="dcterms:W3CDTF">2021-01-14T10:21:09Z</dcterms:modified>
</cp:coreProperties>
</file>