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1"/>
  </p:notesMasterIdLst>
  <p:sldIdLst>
    <p:sldId id="257" r:id="rId2"/>
    <p:sldId id="809" r:id="rId3"/>
    <p:sldId id="810" r:id="rId4"/>
    <p:sldId id="837" r:id="rId5"/>
    <p:sldId id="849" r:id="rId6"/>
    <p:sldId id="855" r:id="rId7"/>
    <p:sldId id="863" r:id="rId8"/>
    <p:sldId id="871" r:id="rId9"/>
    <p:sldId id="879" r:id="rId10"/>
    <p:sldId id="887" r:id="rId11"/>
    <p:sldId id="895" r:id="rId12"/>
    <p:sldId id="896" r:id="rId13"/>
    <p:sldId id="897" r:id="rId14"/>
    <p:sldId id="898" r:id="rId15"/>
    <p:sldId id="899" r:id="rId16"/>
    <p:sldId id="900" r:id="rId17"/>
    <p:sldId id="901" r:id="rId18"/>
    <p:sldId id="902" r:id="rId19"/>
    <p:sldId id="888" r:id="rId20"/>
    <p:sldId id="889" r:id="rId21"/>
    <p:sldId id="890" r:id="rId22"/>
    <p:sldId id="891" r:id="rId23"/>
    <p:sldId id="892" r:id="rId24"/>
    <p:sldId id="893" r:id="rId25"/>
    <p:sldId id="894" r:id="rId26"/>
    <p:sldId id="880" r:id="rId27"/>
    <p:sldId id="881" r:id="rId28"/>
    <p:sldId id="882" r:id="rId29"/>
    <p:sldId id="883" r:id="rId30"/>
    <p:sldId id="884" r:id="rId31"/>
    <p:sldId id="885" r:id="rId32"/>
    <p:sldId id="886" r:id="rId33"/>
    <p:sldId id="872" r:id="rId34"/>
    <p:sldId id="873" r:id="rId35"/>
    <p:sldId id="874" r:id="rId36"/>
    <p:sldId id="875" r:id="rId37"/>
    <p:sldId id="876" r:id="rId38"/>
    <p:sldId id="877" r:id="rId39"/>
    <p:sldId id="878" r:id="rId40"/>
    <p:sldId id="864" r:id="rId41"/>
    <p:sldId id="865" r:id="rId42"/>
    <p:sldId id="866" r:id="rId43"/>
    <p:sldId id="867" r:id="rId44"/>
    <p:sldId id="868" r:id="rId45"/>
    <p:sldId id="869" r:id="rId46"/>
    <p:sldId id="870" r:id="rId47"/>
    <p:sldId id="856" r:id="rId48"/>
    <p:sldId id="857" r:id="rId49"/>
    <p:sldId id="858" r:id="rId5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C4CCE6"/>
    <a:srgbClr val="ABD9FF"/>
    <a:srgbClr val="E3F0FD"/>
    <a:srgbClr val="F0F7FE"/>
    <a:srgbClr val="E2F1FE"/>
    <a:srgbClr val="D7E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64" autoAdjust="0"/>
  </p:normalViewPr>
  <p:slideViewPr>
    <p:cSldViewPr>
      <p:cViewPr varScale="1">
        <p:scale>
          <a:sx n="68" d="100"/>
          <a:sy n="68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D103D8C-915A-4279-8064-8532515DA18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C322C-FF5C-4D67-837F-0CF7DB5EC14E}" type="slidenum">
              <a:rPr lang="ru-RU" altLang="en-US"/>
              <a:pPr/>
              <a:t>1</a:t>
            </a:fld>
            <a:endParaRPr lang="ru-RU" alt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10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35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11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114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12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709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13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051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14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14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15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93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16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568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17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272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18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976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19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31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61845-FF29-4E03-A896-9CD4AF6AD2DA}" type="slidenum">
              <a:rPr lang="ru-RU" altLang="en-US"/>
              <a:pPr/>
              <a:t>2</a:t>
            </a:fld>
            <a:endParaRPr lang="ru-RU" altLang="en-US"/>
          </a:p>
        </p:txBody>
      </p:sp>
      <p:sp>
        <p:nvSpPr>
          <p:cNvPr id="148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20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212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21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59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22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860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23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8110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24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635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25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542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26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17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27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755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28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765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29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15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2DBDC-41DB-46F5-B477-5970C8ACA1B8}" type="slidenum">
              <a:rPr lang="ru-RU" altLang="en-US"/>
              <a:pPr/>
              <a:t>3</a:t>
            </a:fld>
            <a:endParaRPr lang="ru-RU" altLang="en-US"/>
          </a:p>
        </p:txBody>
      </p:sp>
      <p:sp>
        <p:nvSpPr>
          <p:cNvPr id="21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30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7543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31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8998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32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8577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33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7682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34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670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35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725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36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9509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37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9900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38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544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39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26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1C945-A61A-4D06-997C-B1915D1DCDF5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215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40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2972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41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0533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42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807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43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2771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44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636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45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3346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46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8217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47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734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48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2876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6A75A-DF59-4E89-86EE-FAE9195D47D4}" type="slidenum">
              <a:rPr lang="ru-RU" altLang="en-US"/>
              <a:pPr/>
              <a:t>49</a:t>
            </a:fld>
            <a:endParaRPr lang="ru-RU" alt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0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5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39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6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93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7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79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8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0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A539D-25A6-474F-885C-5CD63B5807E9}" type="slidenum">
              <a:rPr lang="ru-RU" altLang="en-US"/>
              <a:pPr/>
              <a:t>9</a:t>
            </a:fld>
            <a:endParaRPr lang="ru-RU" alt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48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2C77C8-78D8-4373-B684-2254B7DA7C1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EF683-2204-48AF-9342-279DA354B5C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57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1F541-CD07-4280-B29A-07820344FD0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68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72E232-DA4F-4AF6-9DD1-9C8AC931832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7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28945E-D115-4A71-88B6-3A922229B8C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87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B53BD-E45D-45B4-86F5-C67D61D6305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0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E651B-A79B-4366-A240-556C786E456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6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C84EB-AFC6-473C-BFFE-713719F126B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35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EE549-BCA8-4978-B630-E256513C6A5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32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CE31B6-DCBC-4C6E-A6DC-42B0C5779B5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10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A3FFB1-F76C-4824-B838-2A359442953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82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96B55D-2AB2-48A5-8450-7DA9F54C00A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38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D417019-7B73-44BE-ACC6-95149A3A9661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7FD59-E0B9-4310-85CC-D9A2EA0837D0}" type="slidenum">
              <a:rPr lang="ru-RU" altLang="en-US"/>
              <a:pPr/>
              <a:t>1</a:t>
            </a:fld>
            <a:endParaRPr lang="ru-RU" altLang="en-US"/>
          </a:p>
        </p:txBody>
      </p:sp>
      <p:sp>
        <p:nvSpPr>
          <p:cNvPr id="112640" name="Text Box 0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393216" name="Text Box 1024"/>
          <p:cNvSpPr txBox="1">
            <a:spLocks noChangeArrowheads="1"/>
          </p:cNvSpPr>
          <p:nvPr/>
        </p:nvSpPr>
        <p:spPr bwMode="auto">
          <a:xfrm>
            <a:off x="491054" y="5045414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Доклад ректора на собрании коллектива</a:t>
            </a:r>
          </a:p>
          <a:p>
            <a:pPr algn="ctr"/>
            <a:r>
              <a:rPr lang="ru-RU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31.08.2021</a:t>
            </a:r>
            <a:endParaRPr lang="ru-RU" alt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393219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882" y="1504683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Развитие – это не то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когда-нибудь завершить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10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8376" y="1268760"/>
            <a:ext cx="8147248" cy="4348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Факторы влияния внешней среды: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скорость и многовекторность изменений: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новая нормальность;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динамика, выходящая за рамки человеческих возможностей;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посткризисное образование уже не будет прежним.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5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11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9677" y="1196752"/>
            <a:ext cx="8219256" cy="480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финансовые тенденции и тренды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(как фактор сдерживания развития):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самофинансирующаяся структура;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рост влияния рыночных (в том числе потребительских)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тенденций, рынок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способен видоизменять и разрушать ценности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новые рыночные условия обостряют конкуренцию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(ресурсы, НИР-заказы, абитуриенты, преподаватели и др.);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быстрое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обесценивание университетских активов (как следствие инфляции и популизма).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9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12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27584" y="684213"/>
            <a:ext cx="8154651" cy="509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Финансовые ограничители очень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влияют,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образование – не услуга по определению;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студент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школьник, слушатель, аспирант – не клиент.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Мне не нравится маркетинг образования… возникает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ощущение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если я плачу деньги за обучение, значит, я являюсь клиентом.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Университет – это не рынок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система образования работает на других принципах».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147060"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Ректор Оксфордского университета Луиза Ричардсон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65" y="3063915"/>
            <a:ext cx="864095" cy="27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7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13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611" y="908720"/>
            <a:ext cx="8219256" cy="5097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Важный момент для понимания ситуации и позиций академии: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происходит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изменение трактовки образования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традиционно высшее образование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считалось благом общественным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(так как образованные граждане – золотой запас государства и др.);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в обществе потребления: если результаты образования достаются конкретным людям, то часть издержек на образование должны покрываться ими и университетами;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эти позиции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противоречат ценностям образования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университеты вынуждены «подстраиваться».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2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14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4380" y="834280"/>
            <a:ext cx="8075240" cy="2302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Альтбах Ф. Глобальные перспективы высшего образования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М.: ВШЭ, 2018. – 548 с.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244474"/>
            <a:ext cx="2776986" cy="438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15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32" y="1046655"/>
            <a:ext cx="8424936" cy="520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Влияние фактора пандемии: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государство может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дальше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использовать механизм локдауна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позиции ключевых ценностей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вышли: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120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здоровье, экологическое мышление, стабильность;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политика устойчивости стала предпочтительнее, чем политика развития;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снизился жизненный уровень населения;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возросла цифровая зависимость;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120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16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251520" y="74084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45358"/>
            <a:ext cx="7776219" cy="3785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отсутствие социального взаимодействия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влияния</a:t>
            </a:r>
            <a:b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период удаленного обучения – высокий риск;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усиление упрощенных подходов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форм деятельности (от примитивного контента страдают все, но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школьники, так как отторгается сложный контент и сложные задачи);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мире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снизились темпы вакцинации детей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 др. инфекций и вирусов (более 70 стран отложили плановые прививки).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8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17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756" y="908720"/>
            <a:ext cx="8964488" cy="4966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условиях влияния пандемии важно: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понимание длительности последствий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необходимости использовать позитивные наработки и скомпенсировать негативные;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отрабатывать ключевые факторы устойчивости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Для нас это: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контроль здоровья; вакцинация;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соблюдение предписываемых мер;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скорость принятия решений и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качество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их реализации;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взаимодействие внутри (факультеты, кафедры, подразделения) и с внешними </a:t>
            </a:r>
            <a:r>
              <a:rPr lang="ru-RU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стейкхолдерами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(родители; медики; государство и др.);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отказ от «переноса вины» за все проблемы на пандемию.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18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3987" y="1124744"/>
            <a:ext cx="8291264" cy="411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Увеличивающийся фактор влияния – резко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возросшее право выбора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требует понимания анализа, учета;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касается всех субъектов образовательного процесса;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одно из системных проявлений –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трекинг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 – в самом общем плане – распределение обучающихся по разным типам и профилям учебных заведений (по окончании ступеней/уровней и в процессе обучения).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2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19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700808"/>
            <a:ext cx="7344816" cy="2703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Иванюшкина В.А., Уильямс Е.П. Трекинг, школьная мобильность и образовательное неравенство // Вопросы образования. – 2019. – № 4. – С. 47-70.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8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E09051-9DC2-466A-9D7D-A2BC9D97F49F}" type="slidenum">
              <a:rPr lang="ru-RU" altLang="en-US"/>
              <a:pPr/>
              <a:t>2</a:t>
            </a:fld>
            <a:endParaRPr lang="ru-RU" altLang="en-US"/>
          </a:p>
        </p:txBody>
      </p:sp>
      <p:sp>
        <p:nvSpPr>
          <p:cNvPr id="1486850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1486851" name="Rectangle 3"/>
          <p:cNvSpPr>
            <a:spLocks noChangeArrowheads="1"/>
          </p:cNvSpPr>
          <p:nvPr/>
        </p:nvSpPr>
        <p:spPr bwMode="auto">
          <a:xfrm>
            <a:off x="251520" y="980728"/>
            <a:ext cx="8686800" cy="414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вопросы: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Стартовая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площадка академии в новом учебном году: позиции, с которых начинаем.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Какие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вызовы нужно понять, принять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адекватно отреагировать: что влияет на нас извне.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Ключевые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задачи текущего учебного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года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на ближайшую перспективу.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86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20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9631" y="1540650"/>
            <a:ext cx="8363272" cy="3544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Система образования к трекингу не готова.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Общество воспринимает противоречиво.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этих условиях: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изучать, понимать, применять;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скомпенсировать минусы, использовать плюсы (для улучшения качества образования);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сохранять и наращивать контингент.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2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21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40084" y="985476"/>
            <a:ext cx="3607078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примере СЭПШ: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605" y="1982788"/>
            <a:ext cx="9750405" cy="360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3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22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5" y="2276872"/>
            <a:ext cx="9002370" cy="30963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64657" y="1120863"/>
            <a:ext cx="6814686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Причины смены учебного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заведения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9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23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432" y="1484784"/>
            <a:ext cx="8494040" cy="3554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Окончательный переход ведущих образовательных систем на модель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LLL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LTL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образование как стиль жизни;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роль образования взрослых;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тренды переобучения;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формальное/неформальное/информальное.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24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5556" y="1595829"/>
            <a:ext cx="7992888" cy="320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Факторов влияния больше.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Нам важно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понимание;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адекватная ответная реакция (не на словах).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228600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См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.: Зинченко В.П. Психология образования. – Москва-Воронеж, 2018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– 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342 с. (есть в ЦНГИ)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25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4213" y="684213"/>
            <a:ext cx="7704211" cy="5298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120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 А Д А Ч И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ключевой блок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методология/методика («Зачем?» – «Как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?»);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преемственность в постановке задач;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сохранение стратегии;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междисциплинарность;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общекультурные компетенции;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психологическая, экологическая и цифровая культура;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математическая и языковая подготовка.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26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549275"/>
            <a:ext cx="8784976" cy="605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Общество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государство «заточены» на изменение форм организации образования.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время, как необходимо, в первую очередь, кардинально нарабатывать на имидж образования как такового.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формирование понимания сути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LLL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незавершенности образования в принципе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образование – как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стиль жизни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готовность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 пониманию общей картины мира, процессов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объяснение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(и понимание)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смысла учебы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самостоятельность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определении зон ближайшего развития и путей движения;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научение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видеть задачу и инструменты решения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научить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концентрироваться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27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4213" y="2224218"/>
            <a:ext cx="7704856" cy="184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Учебный процесс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сегодняшнее состояние дает право на осторожный оптимизм;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28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" y="1524000"/>
            <a:ext cx="8791575" cy="49625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873" y="735929"/>
            <a:ext cx="8572251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Таблица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Сравнительные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результаты летней экзаменационной сессии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2018/19, 2019/20 2020/21 учебных годов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8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29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106" y="684213"/>
            <a:ext cx="8208912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Таблица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Сравнительные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результаты итоговой аттестации в период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летней  сессии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2018/19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2019/20 и 2020/21 учебных годов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262" y="2079952"/>
            <a:ext cx="875347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7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2E796-055F-438F-A609-6DC5EECBA4D5}" type="slidenum">
              <a:rPr lang="ru-RU" altLang="en-US"/>
              <a:pPr/>
              <a:t>3</a:t>
            </a:fld>
            <a:endParaRPr lang="ru-RU" altLang="en-US"/>
          </a:p>
        </p:txBody>
      </p:sp>
      <p:sp>
        <p:nvSpPr>
          <p:cNvPr id="2102274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02275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02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684213"/>
            <a:ext cx="8964488" cy="542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Стартовые позиции 2021/2022 учебного года: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Хорошие результаты прошлого учебного года, позволяющие с оптимизмом смотреть в будущее: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преодоление рубежа первого 30-летия;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стабильные позиции в авторитетных рейтингах: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консолидированный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(http://osvita.ua/vnz/rating/51741/);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мультиранк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(https://www.umultirank.org/);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ТОП-200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(http://osvita.ua/vnz/rating/82821/);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Webometrics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(https://webometrics.info/en/europe/ukraine?page=1);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вошли в рейтинг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Scopus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(http://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osvita.ua/vnz/rating/82316);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30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4213" y="782200"/>
            <a:ext cx="7704211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Таблица 3. Результаты годового оценивания учащихся 11 класса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СЭПШ (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процентах)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127883"/>
              </p:ext>
            </p:extLst>
          </p:nvPr>
        </p:nvGraphicFramePr>
        <p:xfrm>
          <a:off x="747486" y="1722140"/>
          <a:ext cx="8424781" cy="499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Документ" r:id="rId5" imgW="5940803" imgH="3518766" progId="Word.Document.12">
                  <p:embed/>
                </p:oleObj>
              </mc:Choice>
              <mc:Fallback>
                <p:oleObj name="Документ" r:id="rId5" imgW="5940803" imgH="3518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7486" y="1722140"/>
                        <a:ext cx="8424781" cy="4991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98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31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780" y="1196752"/>
            <a:ext cx="8363272" cy="483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Новая проблема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требующая внимания –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поиск иных маркеров оценивания качества образовательных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результатов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мы имеем «среднюю температуру» и большой арсенал средств влияния на нее;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современных условиях этого уже не достаточно;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нужны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меры предотвращения инфляции отметки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это снижает риски утраты качества;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важно разъяснять преподавателям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пагубность завышения / занижения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чтобы что-то менять, нужно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научиться это измерять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32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487479"/>
            <a:ext cx="6162521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Отдельный вопрос – математика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974958"/>
            <a:ext cx="7344816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Данные о ВНО по математике (Украина)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03857"/>
              </p:ext>
            </p:extLst>
          </p:nvPr>
        </p:nvGraphicFramePr>
        <p:xfrm>
          <a:off x="1187624" y="1684090"/>
          <a:ext cx="7342068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Документ" r:id="rId5" imgW="5940803" imgH="4078586" progId="Word.Document.12">
                  <p:embed/>
                </p:oleObj>
              </mc:Choice>
              <mc:Fallback>
                <p:oleObj name="Документ" r:id="rId5" imgW="5940803" imgH="4078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1684090"/>
                        <a:ext cx="7342068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18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33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106" y="1340768"/>
            <a:ext cx="8352928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есть у нас в СЭПШ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«Эврика» и «Логика»;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шахматы;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LEGO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4 часа в неделю (вместо 3-х);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дополнительные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индивидуальные занятия;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целевая подготовка к ВНО в 11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классе</a:t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2021 г. выпускники прошли порог – 100%).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1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34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32" y="1268760"/>
            <a:ext cx="8424936" cy="338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Нужно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реальные предложения (школа и кафедры);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преемственность: ДШРР – СЭПШ – ХГУ;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найти возможные пути решений конкретно для академии.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35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106" y="684213"/>
            <a:ext cx="8640960" cy="558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Парадокс одновременного дефицита /переизбытка специалистов с высшим 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образованием: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парадокс в наличии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все об этом знают (с поправкой на регион, город, направление подготовки и др.);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парадокс для нынешнего состояния экономики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падение востребованности аналоговых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специалистов;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дефицит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транспрофессионалов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ошибочные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месседжи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обществу;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переобразованность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оптимизации;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альтернатива – создание иной (постиндустриальной) экономики,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которая требует гибкости и креатива;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междисциплинарность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как тренд.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36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0798" y="1847850"/>
            <a:ext cx="8219256" cy="2769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Мир смешанных реальностей: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готовить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lang="ru-RU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нестандарт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без творческой составляющей невозможно;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«научение творчеству»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(используя имеющиеся и новые инструменты);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37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05701" y="1124744"/>
            <a:ext cx="7632203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«Необходимость искусства очевидна. Оно дает возможность человеку «пройти»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непройденной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дорогой, пережить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непережитое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реальном мире, дает опыт того, что не случилось, то есть искусство – это вторая жизнь».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596640" algn="ctr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Ю.М. Лотман</a:t>
            </a:r>
            <a:endParaRPr lang="en-US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259682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38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863593"/>
            <a:ext cx="8784976" cy="538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Курс на развитие общекультурных компетенций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были в поле зрения всегда;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сегодня – особое звучание, потребность: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12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культура;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12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модели поведения;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 algn="just">
              <a:lnSpc>
                <a:spcPct val="107000"/>
              </a:lnSpc>
              <a:spcAft>
                <a:spcPts val="12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уважение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инаковости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«третья миссия» университета;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задаем высокую планку личностного развития;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творчество как ядро личности.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39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106" y="1340768"/>
            <a:ext cx="8344694" cy="4022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Анре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Беан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Гейр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Ульве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Скейе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Музыка и мозг. М.: Альпина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Паблишер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2020. – 295 с.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Анет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Кьелз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Фреденс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Музыка мозга. – МИФ, 2015. – 304 с.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Черниговская Т.В. Открытая лекция «Музыка и мозг». 2018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https://www.youtube.com/watch?v=dovFWi3oFOY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2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D15E0-D699-4516-9C53-3662488B757E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2157570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57571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75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07096" y="1484784"/>
            <a:ext cx="7848872" cy="3928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без больших потерь для качества образовательного процесса прошли второй этап карантинных ограничений;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защиты докторской и 3-х кандидатских диссертаций;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яркие победы в НИРС и МАН;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повышение оплаты труда учителей и сотрудников (без повышения платы за обучение в течение учебного года).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40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0173" y="1052736"/>
            <a:ext cx="8219256" cy="4670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Культура – это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устойчивые ценности, представления, установки, правила поведения: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«развернуться» в эту сторону;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распакетировать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школу (и университет);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театральная студия и студенческий театр, творческие коллективы, договор с Харьковским университетом искусств и др.;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«Выставка одной картины».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2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41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6279" y="764704"/>
            <a:ext cx="7272163" cy="5077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«Книга года» 2021/2022: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.SFUIText-Regular"/>
              <a:buAutoNum type="arabicPeriod"/>
            </a:pP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преподавателей: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Салли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Руни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"Нормальные люди.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Дэниел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Гоулман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"Эмоциональный интеллект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Для 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студентов: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Лора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Хилленбранд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</a:t>
            </a:r>
            <a:r>
              <a:rPr lang="ru-RU" sz="2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Несломленный</a:t>
            </a:r>
            <a:r>
              <a:rPr lang="ru-RU" sz="240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Дэниел </a:t>
            </a:r>
            <a:r>
              <a:rPr lang="ru-RU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Гоулман</a:t>
            </a: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"Эмоциональный интеллект</a:t>
            </a:r>
            <a:r>
              <a:rPr lang="ru-RU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Для 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школьников: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Льюис Кэрролл "Зазеркалье".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3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42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4213" y="1316983"/>
            <a:ext cx="7632203" cy="391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 числу ТОП-задач относим: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программа профориентации учащихся СЭПШ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«Как превратить мечту в профессию»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внимание к изменениям возрастных когорт: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Контингент школьников Украины: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с 2015 по 2018 гг. вырос до 4 млн 042 тыс.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к 2021 г.	составил	– 4 млн 222 тыс.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к 2025 г.	составит	– 3 млн 700 тыс.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2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43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700808"/>
            <a:ext cx="8147248" cy="2769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университету: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ВНО (Харьковская область) зарегистрировано 23 тыс. чел. Это почти на 1 тыс. больше, чем в 2020 г. и на 2 тыс. больше, чем в 2019 г.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2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44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50" y="1628800"/>
            <a:ext cx="8712968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Образование взрослых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неизбежность: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требования рынка труда;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LLL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LTL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Европе учится 60% взрослых, а в Украине – 12–15%;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рост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старших возрастов;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1960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острота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межпоколенческого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социокультурного разрыва.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4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45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5516" y="684213"/>
            <a:ext cx="8712968" cy="6283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Наступило время решения задач не только ближайшего развития, а перспектив бесконечного развития человека.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958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у нас есть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ФПДО (как инструмент);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опыт краткосрочных программ и курсов;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затягивание решений (на всех ступенях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нужно: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11.02.2022 – конференция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«Образование взрослых в условиях неопределенности: тенденции, мотивация, привлечение»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вступление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Украинскую ассоциацию образования взрослых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запуск новой версии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программы МВА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изменение подходов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 подготовке образовательных программ для взрослых: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– не только и не столько ФПДО;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– не только университет;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–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курс на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-ту со взрослыми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(в самом широком аспекте).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4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46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610920"/>
            <a:ext cx="8352928" cy="2964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120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Проговорили тезисно, пунктирно: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каком этапе находимся;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какие факторы оказывают влияние;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задачи года и ближайшего периода.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3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47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106" y="1412776"/>
            <a:ext cx="7992888" cy="3649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07000"/>
              </a:lnSpc>
              <a:spcAft>
                <a:spcPts val="0"/>
              </a:spcAft>
            </a:pPr>
            <a:r>
              <a:rPr lang="ru-RU" sz="5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Вместо вывода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неравновесных системах даже малый сигнал может изменить всю траекторию движения системы (принцип И. Пригожина).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48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358760"/>
            <a:ext cx="7848227" cy="4350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1200"/>
              </a:spcAft>
            </a:pP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поиска баланса в нынешней ситуации: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понять; оценить; действовать;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«неравновесности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– величина 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постоянная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ключевой балансир академии – </a:t>
            </a: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качество.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8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E8580-D9DE-4A3A-8AC2-F04216623F77}" type="slidenum">
              <a:rPr lang="ru-RU" altLang="en-US"/>
              <a:pPr/>
              <a:t>49</a:t>
            </a:fld>
            <a:endParaRPr lang="ru-RU" altLang="en-US"/>
          </a:p>
        </p:txBody>
      </p:sp>
      <p:sp>
        <p:nvSpPr>
          <p:cNvPr id="2180098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80099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80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013519"/>
            <a:ext cx="8352928" cy="2265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Никто не знает, как правильно, нужно взять ответственность на себя.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4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5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604655"/>
            <a:ext cx="8496944" cy="2792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Обеспечен набор в университет и школу: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ХГУ        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бакалаврат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53;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9832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магистратура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35;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9832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набор на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ЗДО/ПДО  завершится 30.11.2021;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СЭПШ   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первые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классы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6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704099"/>
            <a:ext cx="8964488" cy="498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1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Развиваем собственный уникальный образовательный ландшафт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который включает: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реально действующую модель непрерывного гуманитарного образования 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LLL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культурно-образовательную среду, позволяющую обеспечивать проведение образовательного процесса в соответствии с миссией и целями учебного заведения;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коллектив, который по своим основным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характеристикам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способен решать задачи, стоящие перед академией, как перед инновационной образовательной институцией.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7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7524" y="908720"/>
            <a:ext cx="8568952" cy="5318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количественные параметры НУА </a:t>
            </a:r>
            <a:r>
              <a:rPr lang="ru-R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начало нового учебного года: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преподаватели и сотрудники	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204;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студенты,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аспиранты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–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461;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школьники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–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453.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7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8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85935"/>
            <a:ext cx="9036496" cy="6243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Самые острые болевые точки и риски: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академия перешла в «другое измерение»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(завершен цикл первого 30-летия);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отсутствие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обществе (и, соответственно, «отголоски» у нас)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социального доверия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непонимание ответственности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репутационные риски, нанесение вреда авторитету учебного заведения;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восприятие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внутриакадемического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менеджмента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(с его практикой разъяснений–пояснений–уговариваний) как проявление слабости управленческой команды;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рост потребительских настроений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(что естественно для общества потребления, но не может быть характерной чертой образовательной структуры);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 algn="just">
              <a:lnSpc>
                <a:spcPct val="107000"/>
              </a:lnSpc>
              <a:spcAft>
                <a:spcPts val="6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нарушение академической этики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1C60A-CFE1-41E7-9854-EA08C46B6B15}" type="slidenum">
              <a:rPr lang="ru-RU" altLang="en-US"/>
              <a:pPr/>
              <a:t>9</a:t>
            </a:fld>
            <a:endParaRPr lang="ru-RU" altLang="en-US"/>
          </a:p>
        </p:txBody>
      </p:sp>
      <p:sp>
        <p:nvSpPr>
          <p:cNvPr id="2161666" name="Text Box 2"/>
          <p:cNvSpPr txBox="1">
            <a:spLocks noChangeArrowheads="1"/>
          </p:cNvSpPr>
          <p:nvPr/>
        </p:nvSpPr>
        <p:spPr bwMode="auto">
          <a:xfrm>
            <a:off x="6096000" y="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ОБРАЗОВАНИЕ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ИНТЕЛЛИГЕНТНОСТЬ</a:t>
            </a:r>
          </a:p>
          <a:p>
            <a:r>
              <a:rPr lang="ru-RU" altLang="en-US" sz="1000" b="1">
                <a:solidFill>
                  <a:srgbClr val="2994FF"/>
                </a:solidFill>
                <a:latin typeface="Verdana" panose="020B0604030504040204" pitchFamily="34" charset="0"/>
              </a:rPr>
              <a:t>		КУЛЬТУРА</a:t>
            </a:r>
          </a:p>
        </p:txBody>
      </p:sp>
      <p:sp>
        <p:nvSpPr>
          <p:cNvPr id="2161667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616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340768"/>
            <a:ext cx="8219255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кадровые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риски (несоответствие);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финансовые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риски (в том числе финансовая дисциплина);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контингентные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риски (задача сохранения контингента);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исполнительская дисциплина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182563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реальность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применения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практики </a:t>
            </a:r>
            <a:r>
              <a:rPr lang="ru-RU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локдаунов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8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10377</TotalTime>
  <Words>1765</Words>
  <Application>Microsoft Office PowerPoint</Application>
  <PresentationFormat>Экран (4:3)</PresentationFormat>
  <Paragraphs>485</Paragraphs>
  <Slides>49</Slides>
  <Notes>49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9" baseType="lpstr">
      <vt:lpstr>.SFUIText-Regular</vt:lpstr>
      <vt:lpstr>Arial</vt:lpstr>
      <vt:lpstr>Calibri</vt:lpstr>
      <vt:lpstr>Garamond</vt:lpstr>
      <vt:lpstr>Symbol</vt:lpstr>
      <vt:lpstr>Times New Roman</vt:lpstr>
      <vt:lpstr>Verdana</vt:lpstr>
      <vt:lpstr>Wingdings</vt:lpstr>
      <vt:lpstr>Течение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Home</cp:lastModifiedBy>
  <cp:revision>1893</cp:revision>
  <dcterms:created xsi:type="dcterms:W3CDTF">2006-08-27T17:36:40Z</dcterms:created>
  <dcterms:modified xsi:type="dcterms:W3CDTF">2021-08-28T15:52:40Z</dcterms:modified>
</cp:coreProperties>
</file>