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950075" cy="92360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C97369F-2F25-46A8-B862-F64D140B8602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CDC798C-E296-43F7-9379-3B3B9FD99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504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80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58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12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58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45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77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1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20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00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E006-5138-480B-837F-F01FA15726F9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1E5C6-95C3-4DDC-853A-EA7EF8C07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Бесплатные открытки и рамки на Новый Год с вашим фото | Christmas photo  frame, Christmas frames, Christmas photos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9580" y="1717083"/>
            <a:ext cx="6443451" cy="2387600"/>
          </a:xfrm>
        </p:spPr>
        <p:txBody>
          <a:bodyPr>
            <a:noAutofit/>
          </a:bodyPr>
          <a:lstStyle/>
          <a:p>
            <a:r>
              <a:rPr lang="aa-ET" sz="42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«Общекультурные компетенции в системе современного образования: методические подходы»</a:t>
            </a:r>
            <a:r>
              <a:rPr lang="aa-ET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3108" y="4350664"/>
            <a:ext cx="7383438" cy="1198916"/>
          </a:xfrm>
        </p:spPr>
        <p:txBody>
          <a:bodyPr>
            <a:normAutofit fontScale="32500" lnSpcReduction="20000"/>
          </a:bodyPr>
          <a:lstStyle/>
          <a:p>
            <a:endParaRPr lang="ru-RU" b="1" cap="all" dirty="0" smtClean="0"/>
          </a:p>
          <a:p>
            <a:r>
              <a:rPr lang="ru-RU" sz="7400" b="1" dirty="0" err="1" smtClean="0">
                <a:latin typeface="Bookman Old Style" panose="02050604050505020204" pitchFamily="18" charset="0"/>
              </a:rPr>
              <a:t>Общеакадемический</a:t>
            </a:r>
            <a:r>
              <a:rPr lang="ru-RU" sz="7400" b="1" dirty="0" smtClean="0">
                <a:latin typeface="Bookman Old Style" panose="02050604050505020204" pitchFamily="18" charset="0"/>
              </a:rPr>
              <a:t> методический семинар</a:t>
            </a:r>
          </a:p>
          <a:p>
            <a:r>
              <a:rPr lang="ru-RU" sz="7400" b="1" dirty="0" smtClean="0">
                <a:latin typeface="Bookman Old Style" panose="02050604050505020204" pitchFamily="18" charset="0"/>
              </a:rPr>
              <a:t>30 </a:t>
            </a:r>
            <a:r>
              <a:rPr lang="ru-RU" sz="7400" b="1" dirty="0">
                <a:latin typeface="Bookman Old Style" panose="02050604050505020204" pitchFamily="18" charset="0"/>
              </a:rPr>
              <a:t>декабря 2021 г</a:t>
            </a:r>
            <a:r>
              <a:rPr lang="ru-RU" sz="7400" b="1" dirty="0"/>
              <a:t>.</a:t>
            </a:r>
            <a:endParaRPr lang="ru-RU" sz="7400" dirty="0"/>
          </a:p>
          <a:p>
            <a:endParaRPr lang="ru-RU" dirty="0"/>
          </a:p>
        </p:txBody>
      </p:sp>
      <p:pic>
        <p:nvPicPr>
          <p:cNvPr id="8" name="Picture 5" descr="ЭМБЛЕМА УКР"/>
          <p:cNvPicPr>
            <a:picLocks noChangeAspect="1" noChangeArrowheads="1"/>
          </p:cNvPicPr>
          <p:nvPr/>
        </p:nvPicPr>
        <p:blipFill>
          <a:blip r:embed="rId3" cstate="print">
            <a:lum bright="-6000" contrast="30000"/>
            <a:extLst/>
          </a:blip>
          <a:srcRect/>
          <a:stretch>
            <a:fillRect/>
          </a:stretch>
        </p:blipFill>
        <p:spPr>
          <a:xfrm>
            <a:off x="673655" y="408662"/>
            <a:ext cx="1403648" cy="1441141"/>
          </a:xfrm>
          <a:prstGeom prst="rect">
            <a:avLst/>
          </a:prstGeom>
          <a:noFill/>
          <a:ln/>
          <a:effectLst>
            <a:glow rad="63500">
              <a:srgbClr val="31B6FD">
                <a:satMod val="175000"/>
                <a:alpha val="40000"/>
              </a:srgbClr>
            </a:glow>
            <a:outerShdw dist="35921" dir="2700000" algn="ctr" rotWithShape="0">
              <a:srgbClr val="808080"/>
            </a:outerShdw>
          </a:effectLst>
          <a:extLst/>
        </p:spPr>
      </p:pic>
      <p:pic>
        <p:nvPicPr>
          <p:cNvPr id="9" name="Picture 14" descr="&amp;Scy;&amp;ncy;&amp;iecy;&amp;zhcy;&amp;icy;&amp;ncy;&amp;kcy;&amp;a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208" y="-1717370"/>
            <a:ext cx="153511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 descr="&amp;Lcy;&amp;ocy;&amp;gcy;&amp;ocy;&amp;tcy;&amp;icy;&amp;pcy; &amp;KHcy;&amp;acy;&amp;rcy;&amp;softcy;&amp;kcy;&amp;ocy;&amp;vcy;&amp;scy;&amp;kcy;&amp;icy;&amp;jcy; &amp;Gcy;&amp;ucy;&amp;mcy;&amp;acy;&amp;ncy;&amp;icy;&amp;tcy;&amp;acy;&amp;rcy;&amp;ncy;&amp;ycy;&amp;jcy; &amp;Ucy;&amp;ncy;&amp;icy;&amp;vcy;&amp;iecy;&amp;rcy;&amp;scy;&amp;icy;&amp;tcy;&amp;iecy;&amp;tcy; «&amp;Ncy;&amp;acy;&amp;rcy;&amp;ocy;&amp;dcy;&amp;ncy;&amp;acy;&amp;yacy; &amp;Ucy;&amp;kcy;&amp;rcy;&amp;acy;&amp;icy;&amp;ncy;&amp;scy;&amp;kcy;&amp;acy;&amp;yacy; &amp;Acy;&amp;kcy;&amp;acy;&amp;dcy;&amp;iecy;&amp;mcy;&amp;icy;&amp;yacy;» (&amp;KHcy;&amp;Gcy;&amp;Ucy; «&amp;Ncy;&amp;Ucy;&amp;Acy;») (&amp;KHcy;&amp;acy;&amp;rcy;&amp;softcy;&amp;kcy;&amp;ocy;&amp;vcy;, &amp;Lcy;&amp;iecy;&amp;rcy;&amp;mcy;&amp;ocy;&amp;ncy;&amp;tcy;&amp;ocy;&amp;vcy;&amp;scy;&amp;kcy;&amp;acy;&amp;yacy;, 27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24" y="-1412840"/>
            <a:ext cx="931863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387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Бесплатные открытки и рамки на Новый Год с вашим фото | Christmas photo  frame, Christmas frames, Christmas photos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2363" y="2232670"/>
            <a:ext cx="6714699" cy="2514541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До встречи на </a:t>
            </a:r>
            <a:r>
              <a:rPr lang="ru-RU" sz="4400" b="1" i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общеакадемическом</a:t>
            </a: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празднике </a:t>
            </a:r>
            <a:b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 15-00!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8" name="Picture 5" descr="ЭМБЛЕМА УКР"/>
          <p:cNvPicPr>
            <a:picLocks noChangeAspect="1" noChangeArrowheads="1"/>
          </p:cNvPicPr>
          <p:nvPr/>
        </p:nvPicPr>
        <p:blipFill>
          <a:blip r:embed="rId3" cstate="print">
            <a:lum bright="-6000" contrast="30000"/>
            <a:extLst/>
          </a:blip>
          <a:srcRect/>
          <a:stretch>
            <a:fillRect/>
          </a:stretch>
        </p:blipFill>
        <p:spPr>
          <a:xfrm>
            <a:off x="630539" y="410957"/>
            <a:ext cx="1403648" cy="1441141"/>
          </a:xfrm>
          <a:prstGeom prst="rect">
            <a:avLst/>
          </a:prstGeom>
          <a:noFill/>
          <a:ln/>
          <a:effectLst>
            <a:glow rad="63500">
              <a:srgbClr val="31B6FD">
                <a:satMod val="175000"/>
                <a:alpha val="40000"/>
              </a:srgbClr>
            </a:glow>
            <a:outerShdw dist="35921" dir="2700000" algn="ctr" rotWithShape="0">
              <a:srgbClr val="808080"/>
            </a:outerShdw>
          </a:effectLst>
          <a:extLst/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46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Бесплатные открытки и рамки на Новый Год с вашим фото | Christmas photo  frame, Christmas frames, Christmas photos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32410" y="1304007"/>
            <a:ext cx="6443451" cy="739514"/>
          </a:xfrm>
        </p:spPr>
        <p:txBody>
          <a:bodyPr>
            <a:noAutofit/>
          </a:bodyPr>
          <a:lstStyle/>
          <a:p>
            <a:r>
              <a:rPr lang="ru-RU" sz="42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рамки семинара</a:t>
            </a:r>
            <a:endParaRPr lang="ru-RU" sz="4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2410" y="2287192"/>
            <a:ext cx="5909480" cy="2779084"/>
          </a:xfrm>
        </p:spPr>
        <p:txBody>
          <a:bodyPr>
            <a:normAutofit fontScale="92500" lnSpcReduction="10000"/>
          </a:bodyPr>
          <a:lstStyle/>
          <a:p>
            <a:endParaRPr lang="ru-RU" b="1" cap="all" dirty="0" smtClean="0"/>
          </a:p>
          <a:p>
            <a:pPr marL="177800" lvl="1" algn="just"/>
            <a:r>
              <a:rPr lang="uk-UA" sz="2800" b="1" dirty="0"/>
              <a:t>10</a:t>
            </a:r>
            <a:r>
              <a:rPr lang="ru-RU" sz="2800" b="1" dirty="0"/>
              <a:t>.00 – 1</a:t>
            </a:r>
            <a:r>
              <a:rPr lang="uk-UA" sz="2800" b="1" dirty="0"/>
              <a:t>1</a:t>
            </a:r>
            <a:r>
              <a:rPr lang="ru-RU" sz="2800" b="1" dirty="0"/>
              <a:t>.</a:t>
            </a:r>
            <a:r>
              <a:rPr lang="uk-UA" sz="2800" b="1" dirty="0"/>
              <a:t>00 </a:t>
            </a:r>
            <a:r>
              <a:rPr lang="ru-RU" sz="2800" dirty="0"/>
              <a:t>	Актовый зал</a:t>
            </a:r>
          </a:p>
          <a:p>
            <a:pPr marL="177800" lvl="1" algn="just"/>
            <a:r>
              <a:rPr lang="ru-RU" sz="2800" b="1" dirty="0"/>
              <a:t>11.15 - 12.15</a:t>
            </a:r>
            <a:r>
              <a:rPr lang="ru-RU" sz="2800" dirty="0"/>
              <a:t>	Работа тематических </a:t>
            </a:r>
            <a:r>
              <a:rPr lang="ru-RU" sz="2800" dirty="0" smtClean="0"/>
              <a:t>			площадок</a:t>
            </a:r>
            <a:endParaRPr lang="ru-RU" sz="2800" dirty="0"/>
          </a:p>
          <a:p>
            <a:pPr marL="450850" lvl="1" indent="-273050" algn="l"/>
            <a:r>
              <a:rPr lang="ru-RU" sz="2800" b="1" dirty="0"/>
              <a:t>12.15 – 12.30 </a:t>
            </a:r>
            <a:r>
              <a:rPr lang="ru-RU" sz="2800" dirty="0"/>
              <a:t>	Подготовка руководителями площадок видеоматериалов о ходе и итогах работы </a:t>
            </a:r>
            <a:r>
              <a:rPr lang="ru-RU" sz="2800" dirty="0" smtClean="0"/>
              <a:t>площадки</a:t>
            </a:r>
          </a:p>
          <a:p>
            <a:pPr lvl="1"/>
            <a:endParaRPr lang="ru-RU" sz="1800" dirty="0"/>
          </a:p>
          <a:p>
            <a:pPr lvl="1"/>
            <a:endParaRPr lang="ru-RU" sz="1800" dirty="0"/>
          </a:p>
          <a:p>
            <a:endParaRPr lang="ru-RU" dirty="0"/>
          </a:p>
        </p:txBody>
      </p:sp>
      <p:pic>
        <p:nvPicPr>
          <p:cNvPr id="8" name="Picture 5" descr="ЭМБЛЕМА УКР"/>
          <p:cNvPicPr>
            <a:picLocks noChangeAspect="1" noChangeArrowheads="1"/>
          </p:cNvPicPr>
          <p:nvPr/>
        </p:nvPicPr>
        <p:blipFill>
          <a:blip r:embed="rId3" cstate="print">
            <a:lum bright="-6000" contrast="30000"/>
            <a:extLst/>
          </a:blip>
          <a:srcRect/>
          <a:stretch>
            <a:fillRect/>
          </a:stretch>
        </p:blipFill>
        <p:spPr>
          <a:xfrm>
            <a:off x="673655" y="461601"/>
            <a:ext cx="1403648" cy="1441141"/>
          </a:xfrm>
          <a:prstGeom prst="rect">
            <a:avLst/>
          </a:prstGeom>
          <a:noFill/>
          <a:ln/>
          <a:effectLst>
            <a:glow rad="63500">
              <a:srgbClr val="31B6FD">
                <a:satMod val="175000"/>
                <a:alpha val="40000"/>
              </a:srgbClr>
            </a:glow>
            <a:outerShdw dist="35921" dir="2700000" algn="ctr" rotWithShape="0">
              <a:srgbClr val="808080"/>
            </a:outerShdw>
          </a:effectLst>
          <a:extLst/>
        </p:spPr>
      </p:pic>
      <p:pic>
        <p:nvPicPr>
          <p:cNvPr id="9" name="Picture 14" descr="&amp;Scy;&amp;ncy;&amp;iecy;&amp;zhcy;&amp;icy;&amp;ncy;&amp;kcy;&amp;a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208" y="-1717370"/>
            <a:ext cx="153511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 descr="&amp;Lcy;&amp;ocy;&amp;gcy;&amp;ocy;&amp;tcy;&amp;icy;&amp;pcy; &amp;KHcy;&amp;acy;&amp;rcy;&amp;softcy;&amp;kcy;&amp;ocy;&amp;vcy;&amp;scy;&amp;kcy;&amp;icy;&amp;jcy; &amp;Gcy;&amp;ucy;&amp;mcy;&amp;acy;&amp;ncy;&amp;icy;&amp;tcy;&amp;acy;&amp;rcy;&amp;ncy;&amp;ycy;&amp;jcy; &amp;Ucy;&amp;ncy;&amp;icy;&amp;vcy;&amp;iecy;&amp;rcy;&amp;scy;&amp;icy;&amp;tcy;&amp;iecy;&amp;tcy; «&amp;Ncy;&amp;acy;&amp;rcy;&amp;ocy;&amp;dcy;&amp;ncy;&amp;acy;&amp;yacy; &amp;Ucy;&amp;kcy;&amp;rcy;&amp;acy;&amp;icy;&amp;ncy;&amp;scy;&amp;kcy;&amp;acy;&amp;yacy; &amp;Acy;&amp;kcy;&amp;acy;&amp;dcy;&amp;iecy;&amp;mcy;&amp;icy;&amp;yacy;» (&amp;KHcy;&amp;Gcy;&amp;Ucy; «&amp;Ncy;&amp;Ucy;&amp;Acy;») (&amp;KHcy;&amp;acy;&amp;rcy;&amp;softcy;&amp;kcy;&amp;ocy;&amp;vcy;, &amp;Lcy;&amp;iecy;&amp;rcy;&amp;mcy;&amp;ocy;&amp;ncy;&amp;tcy;&amp;ocy;&amp;vcy;&amp;scy;&amp;kcy;&amp;acy;&amp;yacy;, 27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24" y="-1412840"/>
            <a:ext cx="931863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32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Бесплатные открытки и рамки на Новый Год с вашим фото | Christmas photo  frame, Christmas frames, Christmas photos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64726" y="946016"/>
            <a:ext cx="4858603" cy="739514"/>
          </a:xfrm>
        </p:spPr>
        <p:txBody>
          <a:bodyPr>
            <a:noAutofit/>
          </a:bodyPr>
          <a:lstStyle/>
          <a:p>
            <a:r>
              <a:rPr lang="ru-RU" sz="42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семинара:</a:t>
            </a:r>
            <a:endParaRPr lang="ru-RU" sz="4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0685" y="1759837"/>
            <a:ext cx="5813947" cy="4016439"/>
          </a:xfrm>
        </p:spPr>
        <p:txBody>
          <a:bodyPr>
            <a:normAutofit fontScale="85000" lnSpcReduction="20000"/>
          </a:bodyPr>
          <a:lstStyle/>
          <a:p>
            <a:pPr marL="0" lvl="1">
              <a:buFont typeface="Arial" panose="020B0604020202020204" pitchFamily="34" charset="0"/>
              <a:buChar char="•"/>
            </a:pPr>
            <a:r>
              <a:rPr lang="ru-RU" sz="3100" i="1" dirty="0" smtClean="0"/>
              <a:t>продемонстрировать </a:t>
            </a:r>
            <a:r>
              <a:rPr lang="ru-RU" sz="3100" i="1" dirty="0"/>
              <a:t>компетенции современного образования в формировании и развитии общекультурных компетентностей субъектов образовательного процесса; </a:t>
            </a:r>
            <a:endParaRPr lang="ru-RU" sz="3100" i="1" dirty="0" smtClean="0"/>
          </a:p>
          <a:p>
            <a:pPr marL="0" lvl="1"/>
            <a:endParaRPr lang="ru-RU" sz="1300" i="1" dirty="0"/>
          </a:p>
          <a:p>
            <a:pPr marL="0" lvl="1">
              <a:buFont typeface="Arial" panose="020B0604020202020204" pitchFamily="34" charset="0"/>
              <a:buChar char="•"/>
            </a:pPr>
            <a:r>
              <a:rPr lang="ru-RU" sz="3100" i="1" dirty="0" smtClean="0"/>
              <a:t>на </a:t>
            </a:r>
            <a:r>
              <a:rPr lang="ru-RU" sz="3100" i="1" dirty="0"/>
              <a:t>основе практического опыта разных категорий участников семинара систематизировать и расширить представления о возможностях формирования таких компетентностей в практике образовательной </a:t>
            </a:r>
            <a:r>
              <a:rPr lang="ru-RU" sz="3100" i="1" dirty="0" smtClean="0"/>
              <a:t>деятельности</a:t>
            </a:r>
            <a:r>
              <a:rPr lang="ru-RU" sz="3100" i="1" dirty="0"/>
              <a:t>.</a:t>
            </a:r>
            <a:endParaRPr lang="ru-RU" sz="3100" i="1" dirty="0"/>
          </a:p>
        </p:txBody>
      </p:sp>
      <p:pic>
        <p:nvPicPr>
          <p:cNvPr id="8" name="Picture 5" descr="ЭМБЛЕМА УКР"/>
          <p:cNvPicPr>
            <a:picLocks noChangeAspect="1" noChangeArrowheads="1"/>
          </p:cNvPicPr>
          <p:nvPr/>
        </p:nvPicPr>
        <p:blipFill>
          <a:blip r:embed="rId3" cstate="print">
            <a:lum bright="-6000" contrast="30000"/>
            <a:extLst/>
          </a:blip>
          <a:srcRect/>
          <a:stretch>
            <a:fillRect/>
          </a:stretch>
        </p:blipFill>
        <p:spPr>
          <a:xfrm>
            <a:off x="630539" y="410957"/>
            <a:ext cx="1403648" cy="1441141"/>
          </a:xfrm>
          <a:prstGeom prst="rect">
            <a:avLst/>
          </a:prstGeom>
          <a:noFill/>
          <a:ln/>
          <a:effectLst>
            <a:glow rad="63500">
              <a:srgbClr val="31B6FD">
                <a:satMod val="175000"/>
                <a:alpha val="40000"/>
              </a:srgbClr>
            </a:glow>
            <a:outerShdw dist="35921" dir="2700000" algn="ctr" rotWithShape="0">
              <a:srgbClr val="808080"/>
            </a:outerShdw>
          </a:effectLst>
          <a:extLst/>
        </p:spPr>
      </p:pic>
      <p:pic>
        <p:nvPicPr>
          <p:cNvPr id="9" name="Picture 14" descr="&amp;Scy;&amp;ncy;&amp;iecy;&amp;zhcy;&amp;icy;&amp;ncy;&amp;kcy;&amp;a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208" y="-1717370"/>
            <a:ext cx="153511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 descr="&amp;Lcy;&amp;ocy;&amp;gcy;&amp;ocy;&amp;tcy;&amp;icy;&amp;pcy; &amp;KHcy;&amp;acy;&amp;rcy;&amp;softcy;&amp;kcy;&amp;ocy;&amp;vcy;&amp;scy;&amp;kcy;&amp;icy;&amp;jcy; &amp;Gcy;&amp;ucy;&amp;mcy;&amp;acy;&amp;ncy;&amp;icy;&amp;tcy;&amp;acy;&amp;rcy;&amp;ncy;&amp;ycy;&amp;jcy; &amp;Ucy;&amp;ncy;&amp;icy;&amp;vcy;&amp;iecy;&amp;rcy;&amp;scy;&amp;icy;&amp;tcy;&amp;iecy;&amp;tcy; «&amp;Ncy;&amp;acy;&amp;rcy;&amp;ocy;&amp;dcy;&amp;ncy;&amp;acy;&amp;yacy; &amp;Ucy;&amp;kcy;&amp;rcy;&amp;acy;&amp;icy;&amp;ncy;&amp;scy;&amp;kcy;&amp;acy;&amp;yacy; &amp;Acy;&amp;kcy;&amp;acy;&amp;dcy;&amp;iecy;&amp;mcy;&amp;icy;&amp;yacy;» (&amp;KHcy;&amp;Gcy;&amp;Ucy; «&amp;Ncy;&amp;Ucy;&amp;Acy;») (&amp;KHcy;&amp;acy;&amp;rcy;&amp;softcy;&amp;kcy;&amp;ocy;&amp;vcy;, &amp;Lcy;&amp;iecy;&amp;rcy;&amp;mcy;&amp;ocy;&amp;ncy;&amp;tcy;&amp;ocy;&amp;vcy;&amp;scy;&amp;kcy;&amp;acy;&amp;yacy;, 27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24" y="-1412840"/>
            <a:ext cx="931863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8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Бесплатные открытки и рамки на Новый Год с вашим фото | Christmas photo  frame, Christmas frames, Christmas photos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9067" y="1980338"/>
            <a:ext cx="4858603" cy="2897323"/>
          </a:xfrm>
        </p:spPr>
        <p:txBody>
          <a:bodyPr>
            <a:noAutofit/>
          </a:bodyPr>
          <a:lstStyle/>
          <a:p>
            <a:r>
              <a:rPr lang="ru-RU" sz="4400" b="1" i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Астахова Е. В</a:t>
            </a:r>
            <a:r>
              <a:rPr lang="ru-RU" sz="44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44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ректор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доктор исторических 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</a:rPr>
              <a:t>наук, профессор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5" descr="ЭМБЛЕМА УКР"/>
          <p:cNvPicPr>
            <a:picLocks noChangeAspect="1" noChangeArrowheads="1"/>
          </p:cNvPicPr>
          <p:nvPr/>
        </p:nvPicPr>
        <p:blipFill>
          <a:blip r:embed="rId3" cstate="print">
            <a:lum bright="-6000" contrast="30000"/>
            <a:extLst/>
          </a:blip>
          <a:srcRect/>
          <a:stretch>
            <a:fillRect/>
          </a:stretch>
        </p:blipFill>
        <p:spPr>
          <a:xfrm>
            <a:off x="630539" y="410957"/>
            <a:ext cx="1403648" cy="1441141"/>
          </a:xfrm>
          <a:prstGeom prst="rect">
            <a:avLst/>
          </a:prstGeom>
          <a:noFill/>
          <a:ln/>
          <a:effectLst>
            <a:glow rad="63500">
              <a:srgbClr val="31B6FD">
                <a:satMod val="175000"/>
                <a:alpha val="40000"/>
              </a:srgbClr>
            </a:glow>
            <a:outerShdw dist="35921" dir="2700000" algn="ctr" rotWithShape="0">
              <a:srgbClr val="808080"/>
            </a:outerShdw>
          </a:effectLst>
          <a:extLst/>
        </p:spPr>
      </p:pic>
      <p:pic>
        <p:nvPicPr>
          <p:cNvPr id="9" name="Picture 14" descr="&amp;Scy;&amp;ncy;&amp;iecy;&amp;zhcy;&amp;icy;&amp;ncy;&amp;kcy;&amp;a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208" y="-1717370"/>
            <a:ext cx="153511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 descr="&amp;Lcy;&amp;ocy;&amp;gcy;&amp;ocy;&amp;tcy;&amp;icy;&amp;pcy; &amp;KHcy;&amp;acy;&amp;rcy;&amp;softcy;&amp;kcy;&amp;ocy;&amp;vcy;&amp;scy;&amp;kcy;&amp;icy;&amp;jcy; &amp;Gcy;&amp;ucy;&amp;mcy;&amp;acy;&amp;ncy;&amp;icy;&amp;tcy;&amp;acy;&amp;rcy;&amp;ncy;&amp;ycy;&amp;jcy; &amp;Ucy;&amp;ncy;&amp;icy;&amp;vcy;&amp;iecy;&amp;rcy;&amp;scy;&amp;icy;&amp;tcy;&amp;iecy;&amp;tcy; «&amp;Ncy;&amp;acy;&amp;rcy;&amp;ocy;&amp;dcy;&amp;ncy;&amp;acy;&amp;yacy; &amp;Ucy;&amp;kcy;&amp;rcy;&amp;acy;&amp;icy;&amp;ncy;&amp;scy;&amp;kcy;&amp;acy;&amp;yacy; &amp;Acy;&amp;kcy;&amp;acy;&amp;dcy;&amp;iecy;&amp;mcy;&amp;icy;&amp;yacy;» (&amp;KHcy;&amp;Gcy;&amp;Ucy; «&amp;Ncy;&amp;Ucy;&amp;Acy;») (&amp;KHcy;&amp;acy;&amp;rcy;&amp;softcy;&amp;kcy;&amp;ocy;&amp;vcy;, &amp;Lcy;&amp;iecy;&amp;rcy;&amp;mcy;&amp;ocy;&amp;ncy;&amp;tcy;&amp;ocy;&amp;vcy;&amp;scy;&amp;kcy;&amp;acy;&amp;yacy;, 27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24" y="-1412840"/>
            <a:ext cx="931863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722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Бесплатные открытки и рамки на Новый Год с вашим фото | Christmas photo  frame, Christmas frames, Christmas photos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4420" y="1050612"/>
            <a:ext cx="5464224" cy="1433015"/>
          </a:xfrm>
        </p:spPr>
        <p:txBody>
          <a:bodyPr>
            <a:noAutofit/>
          </a:bodyPr>
          <a:lstStyle/>
          <a:p>
            <a:r>
              <a:rPr lang="ru-RU" sz="48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Размышления эксперта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5" descr="ЭМБЛЕМА УКР"/>
          <p:cNvPicPr>
            <a:picLocks noChangeAspect="1" noChangeArrowheads="1"/>
          </p:cNvPicPr>
          <p:nvPr/>
        </p:nvPicPr>
        <p:blipFill>
          <a:blip r:embed="rId3" cstate="print">
            <a:lum bright="-6000" contrast="30000"/>
            <a:extLst/>
          </a:blip>
          <a:srcRect/>
          <a:stretch>
            <a:fillRect/>
          </a:stretch>
        </p:blipFill>
        <p:spPr>
          <a:xfrm>
            <a:off x="630539" y="410957"/>
            <a:ext cx="1403648" cy="1441141"/>
          </a:xfrm>
          <a:prstGeom prst="rect">
            <a:avLst/>
          </a:prstGeom>
          <a:noFill/>
          <a:ln/>
          <a:effectLst>
            <a:glow rad="63500">
              <a:srgbClr val="31B6FD">
                <a:satMod val="175000"/>
                <a:alpha val="40000"/>
              </a:srgbClr>
            </a:glow>
            <a:outerShdw dist="35921" dir="2700000" algn="ctr" rotWithShape="0">
              <a:srgbClr val="808080"/>
            </a:outerShdw>
          </a:effectLst>
          <a:extLst/>
        </p:spPr>
      </p:pic>
      <p:pic>
        <p:nvPicPr>
          <p:cNvPr id="9" name="Picture 14" descr="&amp;Scy;&amp;ncy;&amp;iecy;&amp;zhcy;&amp;icy;&amp;ncy;&amp;kcy;&amp;a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208" y="-1717370"/>
            <a:ext cx="153511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 descr="&amp;Lcy;&amp;ocy;&amp;gcy;&amp;ocy;&amp;tcy;&amp;icy;&amp;pcy; &amp;KHcy;&amp;acy;&amp;rcy;&amp;softcy;&amp;kcy;&amp;ocy;&amp;vcy;&amp;scy;&amp;kcy;&amp;icy;&amp;jcy; &amp;Gcy;&amp;ucy;&amp;mcy;&amp;acy;&amp;ncy;&amp;icy;&amp;tcy;&amp;acy;&amp;rcy;&amp;ncy;&amp;ycy;&amp;jcy; &amp;Ucy;&amp;ncy;&amp;icy;&amp;vcy;&amp;iecy;&amp;rcy;&amp;scy;&amp;icy;&amp;tcy;&amp;iecy;&amp;tcy; «&amp;Ncy;&amp;acy;&amp;rcy;&amp;ocy;&amp;dcy;&amp;ncy;&amp;acy;&amp;yacy; &amp;Ucy;&amp;kcy;&amp;rcy;&amp;acy;&amp;icy;&amp;ncy;&amp;scy;&amp;kcy;&amp;acy;&amp;yacy; &amp;Acy;&amp;kcy;&amp;acy;&amp;dcy;&amp;iecy;&amp;mcy;&amp;icy;&amp;yacy;» (&amp;KHcy;&amp;Gcy;&amp;Ucy; «&amp;Ncy;&amp;Ucy;&amp;Acy;») (&amp;KHcy;&amp;acy;&amp;rcy;&amp;softcy;&amp;kcy;&amp;ocy;&amp;vcy;, &amp;Lcy;&amp;iecy;&amp;rcy;&amp;mcy;&amp;ocy;&amp;ncy;&amp;tcy;&amp;ocy;&amp;vcy;&amp;scy;&amp;kcy;&amp;acy;&amp;yacy;, 27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24" y="-1412840"/>
            <a:ext cx="931863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828800" y="3704195"/>
            <a:ext cx="6069844" cy="19344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Анничев</a:t>
            </a:r>
            <a:r>
              <a:rPr lang="ru-RU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400" b="1" dirty="0">
                <a:latin typeface="Calibri" panose="020F0502020204030204" pitchFamily="34" charset="0"/>
                <a:cs typeface="Calibri" panose="020F0502020204030204" pitchFamily="34" charset="0"/>
              </a:rPr>
              <a:t>А. Е</a:t>
            </a:r>
            <a:r>
              <a:rPr lang="ru-RU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r"/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театральный критик, обозреватель вопросов культуры и искусства газеты «Время», старший преподаватель кафедры театроведения Харьковского национального университета искусств им. И. </a:t>
            </a:r>
            <a:r>
              <a:rPr lang="ru-R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Котляревского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82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Бесплатные открытки и рамки на Новый Год с вашим фото | Christmas photo  frame, Christmas frames, Christmas photos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8747" y="1131527"/>
            <a:ext cx="6155140" cy="1433015"/>
          </a:xfrm>
        </p:spPr>
        <p:txBody>
          <a:bodyPr>
            <a:noAutofit/>
          </a:bodyPr>
          <a:lstStyle/>
          <a:p>
            <a:r>
              <a:rPr lang="ru-RU" sz="42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тематических площадок (11</a:t>
            </a:r>
            <a:r>
              <a:rPr lang="ru-RU" sz="4200" b="1" i="1" u="sng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ru-RU" sz="42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-12</a:t>
            </a:r>
            <a:r>
              <a:rPr lang="ru-RU" sz="4200" b="1" i="1" u="sng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ru-RU" sz="42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endParaRPr lang="ru-RU" sz="4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5" descr="ЭМБЛЕМА УКР"/>
          <p:cNvPicPr>
            <a:picLocks noChangeAspect="1" noChangeArrowheads="1"/>
          </p:cNvPicPr>
          <p:nvPr/>
        </p:nvPicPr>
        <p:blipFill>
          <a:blip r:embed="rId3" cstate="print">
            <a:lum bright="-6000" contrast="30000"/>
            <a:extLst/>
          </a:blip>
          <a:srcRect/>
          <a:stretch>
            <a:fillRect/>
          </a:stretch>
        </p:blipFill>
        <p:spPr>
          <a:xfrm>
            <a:off x="630539" y="410957"/>
            <a:ext cx="1403648" cy="1441141"/>
          </a:xfrm>
          <a:prstGeom prst="rect">
            <a:avLst/>
          </a:prstGeom>
          <a:noFill/>
          <a:ln/>
          <a:effectLst>
            <a:glow rad="63500">
              <a:srgbClr val="31B6FD">
                <a:satMod val="175000"/>
                <a:alpha val="40000"/>
              </a:srgbClr>
            </a:glow>
            <a:outerShdw dist="35921" dir="2700000" algn="ctr" rotWithShape="0">
              <a:srgbClr val="808080"/>
            </a:outerShdw>
          </a:effectLst>
          <a:extLst/>
        </p:spPr>
      </p:pic>
      <p:pic>
        <p:nvPicPr>
          <p:cNvPr id="9" name="Picture 14" descr="&amp;Scy;&amp;ncy;&amp;iecy;&amp;zhcy;&amp;icy;&amp;ncy;&amp;kcy;&amp;a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208" y="-1717370"/>
            <a:ext cx="153511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 descr="&amp;Lcy;&amp;ocy;&amp;gcy;&amp;ocy;&amp;tcy;&amp;icy;&amp;pcy; &amp;KHcy;&amp;acy;&amp;rcy;&amp;softcy;&amp;kcy;&amp;ocy;&amp;vcy;&amp;scy;&amp;kcy;&amp;icy;&amp;jcy; &amp;Gcy;&amp;ucy;&amp;mcy;&amp;acy;&amp;ncy;&amp;icy;&amp;tcy;&amp;acy;&amp;rcy;&amp;ncy;&amp;ycy;&amp;jcy; &amp;Ucy;&amp;ncy;&amp;icy;&amp;vcy;&amp;iecy;&amp;rcy;&amp;scy;&amp;icy;&amp;tcy;&amp;iecy;&amp;tcy; «&amp;Ncy;&amp;acy;&amp;rcy;&amp;ocy;&amp;dcy;&amp;ncy;&amp;acy;&amp;yacy; &amp;Ucy;&amp;kcy;&amp;rcy;&amp;acy;&amp;icy;&amp;ncy;&amp;scy;&amp;kcy;&amp;acy;&amp;yacy; &amp;Acy;&amp;kcy;&amp;acy;&amp;dcy;&amp;iecy;&amp;mcy;&amp;icy;&amp;yacy;» (&amp;KHcy;&amp;Gcy;&amp;Ucy; «&amp;Ncy;&amp;Ucy;&amp;Acy;») (&amp;KHcy;&amp;acy;&amp;rcy;&amp;softcy;&amp;kcy;&amp;ocy;&amp;vcy;, &amp;Lcy;&amp;iecy;&amp;rcy;&amp;mcy;&amp;ocy;&amp;ncy;&amp;tcy;&amp;ocy;&amp;vcy;&amp;scy;&amp;kcy;&amp;acy;&amp;yacy;, 27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24" y="-1412840"/>
            <a:ext cx="931863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332363" y="2779880"/>
            <a:ext cx="6820229" cy="28587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400" b="1" i="1" u="sng" dirty="0">
                <a:latin typeface="+mn-lt"/>
                <a:ea typeface="+mn-ea"/>
                <a:cs typeface="+mn-cs"/>
              </a:rPr>
              <a:t>Экономико-информационная  (ауд. 511-1)</a:t>
            </a:r>
          </a:p>
          <a:p>
            <a:pPr marL="177800" lvl="1" algn="ctr"/>
            <a:r>
              <a:rPr lang="ru-RU" sz="2200" dirty="0"/>
              <a:t>(кафедра экономики и права, кафедра информационных технологий и математики, деканат факультета «Бизнес-управление», аспиранты</a:t>
            </a:r>
            <a:r>
              <a:rPr lang="ru-RU" sz="2200" dirty="0" smtClean="0"/>
              <a:t>)</a:t>
            </a:r>
          </a:p>
          <a:p>
            <a:pPr marL="723900" lvl="1"/>
            <a:endParaRPr lang="ru-RU" sz="1200" b="1" i="1" u="sng" dirty="0" smtClean="0"/>
          </a:p>
          <a:p>
            <a:pPr marL="723900" lvl="1"/>
            <a:r>
              <a:rPr lang="ru-RU" sz="2400" b="1" i="1" u="sng" dirty="0" smtClean="0"/>
              <a:t> </a:t>
            </a:r>
            <a:r>
              <a:rPr lang="ru-RU" sz="2400" b="1" i="1" u="sng" dirty="0"/>
              <a:t>Германо-романская  (ауд. 217-</a:t>
            </a:r>
            <a:r>
              <a:rPr lang="uk-UA" sz="2400" b="1" i="1" u="sng" dirty="0"/>
              <a:t>ІІ</a:t>
            </a:r>
            <a:r>
              <a:rPr lang="ru-RU" sz="2400" b="1" i="1" u="sng" dirty="0"/>
              <a:t>)</a:t>
            </a:r>
            <a:endParaRPr lang="ru-RU" sz="2400" b="1" u="sng" dirty="0"/>
          </a:p>
          <a:p>
            <a:pPr marL="177800" lvl="1" algn="ctr"/>
            <a:r>
              <a:rPr lang="uk-UA" sz="2200" dirty="0"/>
              <a:t>(кафедра </a:t>
            </a:r>
            <a:r>
              <a:rPr lang="uk-UA" sz="2200" dirty="0" err="1"/>
              <a:t>германской</a:t>
            </a:r>
            <a:r>
              <a:rPr lang="uk-UA" sz="2200" dirty="0"/>
              <a:t> и </a:t>
            </a:r>
            <a:r>
              <a:rPr lang="uk-UA" sz="2200" dirty="0" err="1"/>
              <a:t>романской</a:t>
            </a:r>
            <a:r>
              <a:rPr lang="uk-UA" sz="2200" dirty="0"/>
              <a:t> </a:t>
            </a:r>
            <a:r>
              <a:rPr lang="uk-UA" sz="2200" dirty="0" err="1"/>
              <a:t>филологии</a:t>
            </a:r>
            <a:r>
              <a:rPr lang="uk-UA" sz="2200" dirty="0"/>
              <a:t>, </a:t>
            </a:r>
            <a:r>
              <a:rPr lang="uk-UA" sz="2200" dirty="0" err="1"/>
              <a:t>представители</a:t>
            </a:r>
            <a:r>
              <a:rPr lang="uk-UA" sz="2200" dirty="0"/>
              <a:t> </a:t>
            </a:r>
            <a:r>
              <a:rPr lang="uk-UA" sz="2200" dirty="0" err="1"/>
              <a:t>профсоюзного</a:t>
            </a:r>
            <a:r>
              <a:rPr lang="uk-UA" sz="2200" dirty="0"/>
              <a:t> </a:t>
            </a:r>
            <a:r>
              <a:rPr lang="uk-UA" sz="2200" dirty="0" err="1"/>
              <a:t>комитета</a:t>
            </a:r>
            <a:r>
              <a:rPr lang="uk-UA" sz="2200" dirty="0"/>
              <a:t>, </a:t>
            </a:r>
            <a:r>
              <a:rPr lang="uk-UA" sz="2200" dirty="0" err="1"/>
              <a:t>аспиранты</a:t>
            </a:r>
            <a:r>
              <a:rPr lang="uk-UA" sz="2200" dirty="0"/>
              <a:t>, </a:t>
            </a:r>
            <a:r>
              <a:rPr lang="uk-UA" sz="2200" dirty="0" err="1"/>
              <a:t>магистры</a:t>
            </a:r>
            <a:r>
              <a:rPr lang="uk-UA" sz="2200" dirty="0" smtClean="0"/>
              <a:t>)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84769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Бесплатные открытки и рамки на Новый Год с вашим фото | Christmas photo  frame, Christmas frames, Christmas photos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699" y="1131527"/>
            <a:ext cx="6155140" cy="1433015"/>
          </a:xfrm>
        </p:spPr>
        <p:txBody>
          <a:bodyPr>
            <a:noAutofit/>
          </a:bodyPr>
          <a:lstStyle/>
          <a:p>
            <a:r>
              <a:rPr lang="ru-RU" sz="42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тематических площадок </a:t>
            </a:r>
            <a:r>
              <a:rPr lang="ru-RU" sz="4200" b="1" i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(11</a:t>
            </a:r>
            <a:r>
              <a:rPr lang="ru-RU" sz="4200" b="1" i="1" u="sng" baseline="30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ru-RU" sz="4200" b="1" i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-12</a:t>
            </a:r>
            <a:r>
              <a:rPr lang="ru-RU" sz="4200" b="1" i="1" u="sng" baseline="30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ru-RU" sz="4200" b="1" i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42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5" descr="ЭМБЛЕМА УКР"/>
          <p:cNvPicPr>
            <a:picLocks noChangeAspect="1" noChangeArrowheads="1"/>
          </p:cNvPicPr>
          <p:nvPr/>
        </p:nvPicPr>
        <p:blipFill>
          <a:blip r:embed="rId3" cstate="print">
            <a:lum bright="-6000" contrast="30000"/>
            <a:extLst/>
          </a:blip>
          <a:srcRect/>
          <a:stretch>
            <a:fillRect/>
          </a:stretch>
        </p:blipFill>
        <p:spPr>
          <a:xfrm>
            <a:off x="630539" y="410957"/>
            <a:ext cx="1403648" cy="1441141"/>
          </a:xfrm>
          <a:prstGeom prst="rect">
            <a:avLst/>
          </a:prstGeom>
          <a:noFill/>
          <a:ln/>
          <a:effectLst>
            <a:glow rad="63500">
              <a:srgbClr val="31B6FD">
                <a:satMod val="175000"/>
                <a:alpha val="40000"/>
              </a:srgbClr>
            </a:glow>
            <a:outerShdw dist="35921" dir="2700000" algn="ctr" rotWithShape="0">
              <a:srgbClr val="808080"/>
            </a:outerShdw>
          </a:effectLst>
          <a:extLst/>
        </p:spPr>
      </p:pic>
      <p:pic>
        <p:nvPicPr>
          <p:cNvPr id="9" name="Picture 14" descr="&amp;Scy;&amp;ncy;&amp;iecy;&amp;zhcy;&amp;icy;&amp;ncy;&amp;kcy;&amp;a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208" y="-1717370"/>
            <a:ext cx="153511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 descr="&amp;Lcy;&amp;ocy;&amp;gcy;&amp;ocy;&amp;tcy;&amp;icy;&amp;pcy; &amp;KHcy;&amp;acy;&amp;rcy;&amp;softcy;&amp;kcy;&amp;ocy;&amp;vcy;&amp;scy;&amp;kcy;&amp;icy;&amp;jcy; &amp;Gcy;&amp;ucy;&amp;mcy;&amp;acy;&amp;ncy;&amp;icy;&amp;tcy;&amp;acy;&amp;rcy;&amp;ncy;&amp;ycy;&amp;jcy; &amp;Ucy;&amp;ncy;&amp;icy;&amp;vcy;&amp;iecy;&amp;rcy;&amp;scy;&amp;icy;&amp;tcy;&amp;iecy;&amp;tcy; «&amp;Ncy;&amp;acy;&amp;rcy;&amp;ocy;&amp;dcy;&amp;ncy;&amp;acy;&amp;yacy; &amp;Ucy;&amp;kcy;&amp;rcy;&amp;acy;&amp;icy;&amp;ncy;&amp;scy;&amp;kcy;&amp;acy;&amp;yacy; &amp;Acy;&amp;kcy;&amp;acy;&amp;dcy;&amp;iecy;&amp;mcy;&amp;icy;&amp;yacy;» (&amp;KHcy;&amp;Gcy;&amp;Ucy; «&amp;Ncy;&amp;Ucy;&amp;Acy;») (&amp;KHcy;&amp;acy;&amp;rcy;&amp;softcy;&amp;kcy;&amp;ocy;&amp;vcy;, &amp;Lcy;&amp;iecy;&amp;rcy;&amp;mcy;&amp;ocy;&amp;ncy;&amp;tcy;&amp;ocy;&amp;vcy;&amp;scy;&amp;kcy;&amp;acy;&amp;yacy;, 27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24" y="-1412840"/>
            <a:ext cx="931863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161885" y="2620370"/>
            <a:ext cx="6820229" cy="25542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uk-UA" sz="2400" b="1" i="1" u="sng" dirty="0" err="1">
                <a:latin typeface="+mn-lt"/>
                <a:ea typeface="+mn-ea"/>
                <a:cs typeface="+mn-cs"/>
              </a:rPr>
              <a:t>Переводческая</a:t>
            </a:r>
            <a:r>
              <a:rPr lang="uk-UA" sz="2400" b="1" i="1" u="sng" dirty="0">
                <a:latin typeface="+mn-lt"/>
                <a:ea typeface="+mn-ea"/>
                <a:cs typeface="+mn-cs"/>
              </a:rPr>
              <a:t> </a:t>
            </a:r>
            <a:r>
              <a:rPr lang="ru-RU" sz="2400" b="1" i="1" u="sng" dirty="0">
                <a:latin typeface="+mn-lt"/>
                <a:ea typeface="+mn-ea"/>
                <a:cs typeface="+mn-cs"/>
              </a:rPr>
              <a:t>(ауд. </a:t>
            </a:r>
            <a:r>
              <a:rPr lang="uk-UA" sz="2400" b="1" i="1" u="sng" dirty="0">
                <a:latin typeface="+mn-lt"/>
                <a:ea typeface="+mn-ea"/>
                <a:cs typeface="+mn-cs"/>
              </a:rPr>
              <a:t>317</a:t>
            </a:r>
            <a:r>
              <a:rPr lang="ru-RU" sz="2400" b="1" i="1" u="sng" dirty="0">
                <a:latin typeface="+mn-lt"/>
                <a:ea typeface="+mn-ea"/>
                <a:cs typeface="+mn-cs"/>
              </a:rPr>
              <a:t>-</a:t>
            </a:r>
            <a:r>
              <a:rPr lang="uk-UA" sz="2400" b="1" i="1" u="sng" dirty="0">
                <a:latin typeface="+mn-lt"/>
                <a:ea typeface="+mn-ea"/>
                <a:cs typeface="+mn-cs"/>
              </a:rPr>
              <a:t>ІІ</a:t>
            </a:r>
            <a:r>
              <a:rPr lang="ru-RU" sz="2400" b="1" i="1" u="sng" dirty="0">
                <a:latin typeface="+mn-lt"/>
                <a:ea typeface="+mn-ea"/>
                <a:cs typeface="+mn-cs"/>
              </a:rPr>
              <a:t>)</a:t>
            </a:r>
          </a:p>
          <a:p>
            <a:pPr lvl="1" algn="ctr"/>
            <a:r>
              <a:rPr lang="uk-UA" sz="2200" dirty="0"/>
              <a:t>(кафедра </a:t>
            </a:r>
            <a:r>
              <a:rPr lang="uk-UA" sz="2200" dirty="0" err="1"/>
              <a:t>теории</a:t>
            </a:r>
            <a:r>
              <a:rPr lang="uk-UA" sz="2200" dirty="0"/>
              <a:t> и практики </a:t>
            </a:r>
            <a:r>
              <a:rPr lang="uk-UA" sz="2200" dirty="0" err="1"/>
              <a:t>перевода</a:t>
            </a:r>
            <a:r>
              <a:rPr lang="uk-UA" sz="2200" dirty="0"/>
              <a:t>, </a:t>
            </a:r>
            <a:r>
              <a:rPr lang="uk-UA" sz="2200" dirty="0" err="1"/>
              <a:t>аспиранты</a:t>
            </a:r>
            <a:r>
              <a:rPr lang="uk-UA" sz="2200" dirty="0"/>
              <a:t>, </a:t>
            </a:r>
            <a:r>
              <a:rPr lang="uk-UA" sz="2200" dirty="0" err="1"/>
              <a:t>магистры</a:t>
            </a:r>
            <a:r>
              <a:rPr lang="uk-UA" sz="2200" dirty="0"/>
              <a:t>)</a:t>
            </a:r>
            <a:endParaRPr lang="ru-RU" sz="2200" dirty="0"/>
          </a:p>
          <a:p>
            <a:pPr lvl="0"/>
            <a:r>
              <a:rPr lang="uk-UA" sz="2400" b="1" i="1" u="sng" dirty="0" err="1">
                <a:latin typeface="+mn-lt"/>
                <a:ea typeface="+mn-ea"/>
                <a:cs typeface="+mn-cs"/>
              </a:rPr>
              <a:t>Гуманитарная</a:t>
            </a:r>
            <a:r>
              <a:rPr lang="uk-UA" sz="2400" b="1" i="1" u="sng" dirty="0">
                <a:latin typeface="+mn-lt"/>
                <a:ea typeface="+mn-ea"/>
                <a:cs typeface="+mn-cs"/>
              </a:rPr>
              <a:t> </a:t>
            </a:r>
            <a:r>
              <a:rPr lang="ru-RU" sz="2400" b="1" i="1" u="sng" dirty="0">
                <a:latin typeface="+mn-lt"/>
                <a:ea typeface="+mn-ea"/>
                <a:cs typeface="+mn-cs"/>
              </a:rPr>
              <a:t>(</a:t>
            </a:r>
            <a:r>
              <a:rPr lang="uk-UA" sz="2400" b="1" i="1" u="sng" dirty="0">
                <a:latin typeface="+mn-lt"/>
                <a:ea typeface="+mn-ea"/>
                <a:cs typeface="+mn-cs"/>
              </a:rPr>
              <a:t>ЦНГИ</a:t>
            </a:r>
            <a:r>
              <a:rPr lang="ru-RU" sz="2400" b="1" i="1" u="sng" dirty="0">
                <a:latin typeface="+mn-lt"/>
                <a:ea typeface="+mn-ea"/>
                <a:cs typeface="+mn-cs"/>
              </a:rPr>
              <a:t>)</a:t>
            </a:r>
          </a:p>
          <a:p>
            <a:pPr lvl="1" algn="ctr"/>
            <a:r>
              <a:rPr lang="uk-UA" sz="2200" dirty="0"/>
              <a:t>(кафедра </a:t>
            </a:r>
            <a:r>
              <a:rPr lang="uk-UA" sz="2200" dirty="0" err="1"/>
              <a:t>социологии</a:t>
            </a:r>
            <a:r>
              <a:rPr lang="uk-UA" sz="2200" dirty="0"/>
              <a:t> и </a:t>
            </a:r>
            <a:r>
              <a:rPr lang="uk-UA" sz="2200" dirty="0" err="1"/>
              <a:t>гуманитарных</a:t>
            </a:r>
            <a:r>
              <a:rPr lang="uk-UA" sz="2200" dirty="0"/>
              <a:t> </a:t>
            </a:r>
            <a:r>
              <a:rPr lang="uk-UA" sz="2200" dirty="0" err="1"/>
              <a:t>дисциплин</a:t>
            </a:r>
            <a:r>
              <a:rPr lang="uk-UA" sz="2200" dirty="0"/>
              <a:t>, кафедра </a:t>
            </a:r>
            <a:r>
              <a:rPr lang="uk-UA" sz="2200" dirty="0" err="1"/>
              <a:t>физического</a:t>
            </a:r>
            <a:r>
              <a:rPr lang="uk-UA" sz="2200" dirty="0"/>
              <a:t> </a:t>
            </a:r>
            <a:r>
              <a:rPr lang="uk-UA" sz="2200" dirty="0" err="1"/>
              <a:t>воспитания</a:t>
            </a:r>
            <a:r>
              <a:rPr lang="uk-UA" sz="2200" dirty="0"/>
              <a:t> и </a:t>
            </a:r>
            <a:r>
              <a:rPr lang="uk-UA" sz="2200" dirty="0" err="1"/>
              <a:t>спорта</a:t>
            </a:r>
            <a:r>
              <a:rPr lang="uk-UA" sz="2200" dirty="0"/>
              <a:t>, ЛПК, ЦНГИ, </a:t>
            </a:r>
            <a:r>
              <a:rPr lang="uk-UA" sz="2200" dirty="0" err="1"/>
              <a:t>аспиранты</a:t>
            </a:r>
            <a:r>
              <a:rPr lang="uk-UA" dirty="0"/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5122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Бесплатные открытки и рамки на Новый Год с вашим фото | Christmas photo  frame, Christmas frames, Christmas photos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29450" y="1077105"/>
            <a:ext cx="6155140" cy="1433015"/>
          </a:xfrm>
        </p:spPr>
        <p:txBody>
          <a:bodyPr>
            <a:noAutofit/>
          </a:bodyPr>
          <a:lstStyle/>
          <a:p>
            <a:r>
              <a:rPr lang="ru-RU" sz="42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тематических площадок </a:t>
            </a:r>
            <a:r>
              <a:rPr lang="ru-RU" sz="4200" b="1" i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(11</a:t>
            </a:r>
            <a:r>
              <a:rPr lang="ru-RU" sz="4200" b="1" i="1" u="sng" baseline="30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ru-RU" sz="4200" b="1" i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-12</a:t>
            </a:r>
            <a:r>
              <a:rPr lang="ru-RU" sz="4200" b="1" i="1" u="sng" baseline="30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ru-RU" sz="4200" b="1" i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42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5" descr="ЭМБЛЕМА УКР"/>
          <p:cNvPicPr>
            <a:picLocks noChangeAspect="1" noChangeArrowheads="1"/>
          </p:cNvPicPr>
          <p:nvPr/>
        </p:nvPicPr>
        <p:blipFill>
          <a:blip r:embed="rId3" cstate="print">
            <a:lum bright="-6000" contrast="30000"/>
            <a:extLst/>
          </a:blip>
          <a:srcRect/>
          <a:stretch>
            <a:fillRect/>
          </a:stretch>
        </p:blipFill>
        <p:spPr>
          <a:xfrm>
            <a:off x="630539" y="410957"/>
            <a:ext cx="1403648" cy="1441141"/>
          </a:xfrm>
          <a:prstGeom prst="rect">
            <a:avLst/>
          </a:prstGeom>
          <a:noFill/>
          <a:ln/>
          <a:effectLst>
            <a:glow rad="63500">
              <a:srgbClr val="31B6FD">
                <a:satMod val="175000"/>
                <a:alpha val="40000"/>
              </a:srgbClr>
            </a:glow>
            <a:outerShdw dist="35921" dir="2700000" algn="ctr" rotWithShape="0">
              <a:srgbClr val="808080"/>
            </a:outerShdw>
          </a:effectLst>
          <a:extLst/>
        </p:spPr>
      </p:pic>
      <p:pic>
        <p:nvPicPr>
          <p:cNvPr id="9" name="Picture 14" descr="&amp;Scy;&amp;ncy;&amp;iecy;&amp;zhcy;&amp;icy;&amp;ncy;&amp;kcy;&amp;a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208" y="-1717370"/>
            <a:ext cx="153511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 descr="&amp;Lcy;&amp;ocy;&amp;gcy;&amp;ocy;&amp;tcy;&amp;icy;&amp;pcy; &amp;KHcy;&amp;acy;&amp;rcy;&amp;softcy;&amp;kcy;&amp;ocy;&amp;vcy;&amp;scy;&amp;kcy;&amp;icy;&amp;jcy; &amp;Gcy;&amp;ucy;&amp;mcy;&amp;acy;&amp;ncy;&amp;icy;&amp;tcy;&amp;acy;&amp;rcy;&amp;ncy;&amp;ycy;&amp;jcy; &amp;Ucy;&amp;ncy;&amp;icy;&amp;vcy;&amp;iecy;&amp;rcy;&amp;scy;&amp;icy;&amp;tcy;&amp;iecy;&amp;tcy; «&amp;Ncy;&amp;acy;&amp;rcy;&amp;ocy;&amp;dcy;&amp;ncy;&amp;acy;&amp;yacy; &amp;Ucy;&amp;kcy;&amp;rcy;&amp;acy;&amp;icy;&amp;ncy;&amp;scy;&amp;kcy;&amp;acy;&amp;yacy; &amp;Acy;&amp;kcy;&amp;acy;&amp;dcy;&amp;iecy;&amp;mcy;&amp;icy;&amp;yacy;» (&amp;KHcy;&amp;Gcy;&amp;Ucy; «&amp;Ncy;&amp;Ucy;&amp;Acy;») (&amp;KHcy;&amp;acy;&amp;rcy;&amp;softcy;&amp;kcy;&amp;ocy;&amp;vcy;, &amp;Lcy;&amp;iecy;&amp;rcy;&amp;mcy;&amp;ocy;&amp;ncy;&amp;tcy;&amp;ocy;&amp;vcy;&amp;scy;&amp;kcy;&amp;acy;&amp;yacy;, 27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24" y="-1412840"/>
            <a:ext cx="931863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20789" y="2641180"/>
            <a:ext cx="5390195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400" b="1" i="1" u="sng" dirty="0" err="1">
                <a:latin typeface="+mn-lt"/>
              </a:rPr>
              <a:t>Украиноведческая</a:t>
            </a:r>
            <a:r>
              <a:rPr lang="ru-RU" altLang="ru-RU" sz="2400" b="1" i="1" u="sng" dirty="0">
                <a:latin typeface="+mn-lt"/>
              </a:rPr>
              <a:t> (ауд. 305-</a:t>
            </a:r>
            <a:r>
              <a:rPr lang="uk-UA" altLang="ru-RU" sz="2400" b="1" i="1" u="sng" dirty="0">
                <a:latin typeface="+mn-lt"/>
              </a:rPr>
              <a:t>ІІ)</a:t>
            </a:r>
            <a:endParaRPr lang="ru-RU" altLang="ru-RU" sz="2400" b="1" i="1" u="sng" dirty="0">
              <a:latin typeface="+mn-lt"/>
            </a:endParaRPr>
          </a:p>
          <a:p>
            <a:pPr marL="0" lvl="4" algn="ctr"/>
            <a:r>
              <a:rPr kumimoji="0" lang="ru-RU" alt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altLang="ru-RU" sz="2200" dirty="0">
                <a:latin typeface="+mn-lt"/>
              </a:rPr>
              <a:t>кафедра </a:t>
            </a:r>
            <a:r>
              <a:rPr lang="ru-RU" altLang="ru-RU" sz="2200" dirty="0" err="1">
                <a:latin typeface="+mn-lt"/>
              </a:rPr>
              <a:t>украиноведения</a:t>
            </a:r>
            <a:r>
              <a:rPr lang="ru-RU" altLang="ru-RU" sz="2200" dirty="0">
                <a:latin typeface="+mn-lt"/>
              </a:rPr>
              <a:t>) </a:t>
            </a:r>
          </a:p>
          <a:p>
            <a:pPr algn="ctr"/>
            <a:r>
              <a:rPr lang="uk-UA" altLang="ru-RU" sz="2400" b="1" i="1" u="sng" dirty="0" err="1">
                <a:latin typeface="+mn-lt"/>
              </a:rPr>
              <a:t>Иностранных</a:t>
            </a:r>
            <a:r>
              <a:rPr lang="uk-UA" altLang="ru-RU" sz="2400" b="1" i="1" u="sng" dirty="0">
                <a:latin typeface="+mn-lt"/>
              </a:rPr>
              <a:t> </a:t>
            </a:r>
            <a:r>
              <a:rPr lang="uk-UA" altLang="ru-RU" sz="2400" b="1" i="1" u="sng" dirty="0" err="1">
                <a:latin typeface="+mn-lt"/>
              </a:rPr>
              <a:t>языков</a:t>
            </a:r>
            <a:r>
              <a:rPr lang="uk-UA" altLang="ru-RU" sz="2400" b="1" i="1" u="sng" dirty="0">
                <a:latin typeface="+mn-lt"/>
              </a:rPr>
              <a:t> </a:t>
            </a:r>
            <a:r>
              <a:rPr lang="ru-RU" altLang="ru-RU" sz="2400" b="1" i="1" u="sng" dirty="0">
                <a:latin typeface="+mn-lt"/>
              </a:rPr>
              <a:t>(ауд. </a:t>
            </a:r>
            <a:r>
              <a:rPr lang="uk-UA" altLang="ru-RU" sz="2400" b="1" i="1" u="sng" dirty="0">
                <a:latin typeface="+mn-lt"/>
              </a:rPr>
              <a:t>222</a:t>
            </a:r>
            <a:r>
              <a:rPr lang="ru-RU" altLang="ru-RU" sz="2400" b="1" i="1" u="sng" dirty="0">
                <a:latin typeface="+mn-lt"/>
              </a:rPr>
              <a:t>-</a:t>
            </a:r>
            <a:r>
              <a:rPr lang="uk-UA" altLang="ru-RU" sz="2400" b="1" i="1" u="sng" dirty="0">
                <a:latin typeface="+mn-lt"/>
              </a:rPr>
              <a:t>ІІ</a:t>
            </a:r>
            <a:r>
              <a:rPr lang="ru-RU" altLang="ru-RU" sz="2400" b="1" i="1" u="sng" dirty="0">
                <a:latin typeface="+mn-lt"/>
              </a:rPr>
              <a:t>)</a:t>
            </a:r>
          </a:p>
          <a:p>
            <a:pPr marL="0" marR="0" lvl="4" algn="ctr">
              <a:lnSpc>
                <a:spcPct val="100000"/>
              </a:lnSpc>
              <a:buClrTx/>
              <a:buSzTx/>
              <a:tabLst/>
            </a:pPr>
            <a:r>
              <a:rPr lang="uk-UA" altLang="ru-RU" sz="2200" dirty="0">
                <a:latin typeface="+mn-lt"/>
              </a:rPr>
              <a:t>(</a:t>
            </a:r>
            <a:r>
              <a:rPr lang="uk-UA" altLang="ru-RU" sz="2200" dirty="0" err="1">
                <a:latin typeface="+mn-lt"/>
              </a:rPr>
              <a:t>общеакадемическая</a:t>
            </a:r>
            <a:r>
              <a:rPr lang="uk-UA" altLang="ru-RU" sz="2200" dirty="0">
                <a:latin typeface="+mn-lt"/>
              </a:rPr>
              <a:t> кафедра </a:t>
            </a:r>
            <a:r>
              <a:rPr lang="uk-UA" altLang="ru-RU" sz="2200" dirty="0" err="1">
                <a:latin typeface="+mn-lt"/>
              </a:rPr>
              <a:t>иностранных</a:t>
            </a:r>
            <a:r>
              <a:rPr lang="uk-UA" altLang="ru-RU" sz="2200" dirty="0">
                <a:latin typeface="+mn-lt"/>
              </a:rPr>
              <a:t> </a:t>
            </a:r>
            <a:r>
              <a:rPr lang="uk-UA" altLang="ru-RU" sz="2200" dirty="0" err="1">
                <a:latin typeface="+mn-lt"/>
              </a:rPr>
              <a:t>языков</a:t>
            </a:r>
            <a:r>
              <a:rPr lang="uk-UA" altLang="ru-RU" sz="2200" dirty="0">
                <a:latin typeface="+mn-lt"/>
              </a:rPr>
              <a:t>)</a:t>
            </a:r>
            <a:endParaRPr lang="ru-RU" altLang="ru-RU" sz="2200" dirty="0">
              <a:latin typeface="+mn-lt"/>
            </a:endParaRPr>
          </a:p>
          <a:p>
            <a:pPr marR="0" lvl="0" indent="0" algn="ctr">
              <a:lnSpc>
                <a:spcPct val="100000"/>
              </a:lnSpc>
              <a:buClrTx/>
              <a:buSzTx/>
              <a:tabLst/>
            </a:pPr>
            <a:r>
              <a:rPr lang="ru-RU" altLang="ru-RU" sz="2400" b="1" i="1" u="sng" dirty="0" smtClean="0">
                <a:latin typeface="+mn-lt"/>
              </a:rPr>
              <a:t>Начального образования (ауд. 303-</a:t>
            </a:r>
            <a:r>
              <a:rPr lang="uk-UA" altLang="ru-RU" sz="2400" b="1" i="1" u="sng" dirty="0" smtClean="0">
                <a:latin typeface="+mn-lt"/>
              </a:rPr>
              <a:t> І)</a:t>
            </a:r>
            <a:endParaRPr lang="ru-RU" altLang="ru-RU" sz="2400" b="1" i="1" u="sng" dirty="0" smtClean="0">
              <a:latin typeface="+mn-lt"/>
            </a:endParaRPr>
          </a:p>
          <a:p>
            <a:pPr marL="0" lvl="4" algn="ctr"/>
            <a:r>
              <a:rPr lang="ru-RU" altLang="ru-RU" sz="2200" dirty="0">
                <a:latin typeface="+mn-lt"/>
              </a:rPr>
              <a:t>(кафедра начального образования, психологическая служба) </a:t>
            </a:r>
          </a:p>
        </p:txBody>
      </p:sp>
    </p:spTree>
    <p:extLst>
      <p:ext uri="{BB962C8B-B14F-4D97-AF65-F5344CB8AC3E}">
        <p14:creationId xmlns:p14="http://schemas.microsoft.com/office/powerpoint/2010/main" val="93978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Бесплатные открытки и рамки на Новый Год с вашим фото | Christmas photo  frame, Christmas frames, Christmas photos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4187" y="843028"/>
            <a:ext cx="6155140" cy="845093"/>
          </a:xfrm>
        </p:spPr>
        <p:txBody>
          <a:bodyPr>
            <a:noAutofit/>
          </a:bodyPr>
          <a:lstStyle/>
          <a:p>
            <a:r>
              <a:rPr lang="ru-RU" sz="42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ru-RU" sz="4200" b="1" i="1" u="sng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ru-RU" sz="42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-12</a:t>
            </a:r>
            <a:r>
              <a:rPr lang="ru-RU" sz="4200" b="1" i="1" u="sng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ru-RU" sz="42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5" descr="ЭМБЛЕМА УКР"/>
          <p:cNvPicPr>
            <a:picLocks noChangeAspect="1" noChangeArrowheads="1"/>
          </p:cNvPicPr>
          <p:nvPr/>
        </p:nvPicPr>
        <p:blipFill>
          <a:blip r:embed="rId3" cstate="print">
            <a:lum bright="-6000" contrast="30000"/>
            <a:extLst/>
          </a:blip>
          <a:srcRect/>
          <a:stretch>
            <a:fillRect/>
          </a:stretch>
        </p:blipFill>
        <p:spPr>
          <a:xfrm>
            <a:off x="630539" y="410957"/>
            <a:ext cx="1403648" cy="1441141"/>
          </a:xfrm>
          <a:prstGeom prst="rect">
            <a:avLst/>
          </a:prstGeom>
          <a:noFill/>
          <a:ln/>
          <a:effectLst>
            <a:glow rad="63500">
              <a:srgbClr val="31B6FD">
                <a:satMod val="175000"/>
                <a:alpha val="40000"/>
              </a:srgbClr>
            </a:glow>
            <a:outerShdw dist="35921" dir="2700000" algn="ctr" rotWithShape="0">
              <a:srgbClr val="808080"/>
            </a:outerShdw>
          </a:effectLst>
          <a:extLst/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82037" y="1718521"/>
            <a:ext cx="631108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ru-RU" sz="2400" dirty="0"/>
              <a:t>Подготовка </a:t>
            </a:r>
            <a:r>
              <a:rPr lang="ru-RU" sz="2400" dirty="0" smtClean="0"/>
              <a:t>руководителями и </a:t>
            </a:r>
            <a:r>
              <a:rPr lang="ru-RU" sz="2400" dirty="0" err="1" smtClean="0"/>
              <a:t>соруководителями</a:t>
            </a:r>
            <a:r>
              <a:rPr lang="ru-RU" sz="2400" dirty="0" smtClean="0"/>
              <a:t> </a:t>
            </a:r>
            <a:r>
              <a:rPr lang="ru-RU" sz="2400" dirty="0"/>
              <a:t>площадок </a:t>
            </a:r>
            <a:r>
              <a:rPr lang="ru-RU" sz="2400" dirty="0" smtClean="0"/>
              <a:t>видеоматериалов </a:t>
            </a:r>
            <a:r>
              <a:rPr lang="ru-RU" sz="2400" dirty="0"/>
              <a:t>о ходе и итогах </a:t>
            </a:r>
            <a:r>
              <a:rPr lang="ru-RU" sz="2400" dirty="0" smtClean="0"/>
              <a:t>работы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665027" y="2742305"/>
            <a:ext cx="6155140" cy="8450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200" b="1" i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10 января:</a:t>
            </a:r>
            <a:endParaRPr lang="ru-RU" sz="4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637731" y="3751375"/>
            <a:ext cx="618243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ru-RU" sz="2400" dirty="0" smtClean="0"/>
              <a:t>Все преподаватели и учителя </a:t>
            </a:r>
            <a:r>
              <a:rPr lang="ru-RU" sz="2400" dirty="0"/>
              <a:t>готовят эссе о возможностях, опыте, методах, технологиях формирования общекультурных компетентностей в образовательном процессе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33236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297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Times New Roman</vt:lpstr>
      <vt:lpstr>Тема Office</vt:lpstr>
      <vt:lpstr>«Общекультурные компетенции в системе современного образования: методические подходы» </vt:lpstr>
      <vt:lpstr>Общие рамки семинара</vt:lpstr>
      <vt:lpstr>Цель семинара:</vt:lpstr>
      <vt:lpstr>Астахова Е. В.  ректор, доктор исторических наук, профессор</vt:lpstr>
      <vt:lpstr>Размышления эксперта</vt:lpstr>
      <vt:lpstr>Работа тематических площадок (1115-1215):</vt:lpstr>
      <vt:lpstr>Работа тематических площадок (1115-1215):</vt:lpstr>
      <vt:lpstr>Работа тематических площадок (1115-1215):</vt:lpstr>
      <vt:lpstr>1215-1230:</vt:lpstr>
      <vt:lpstr>До встречи на общеакадемическом празднике  в 15-00!</vt:lpstr>
    </vt:vector>
  </TitlesOfParts>
  <Company>ХГУ "НУА"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«Общекультурные компетенции в системе современного образования: методические подходы»</dc:title>
  <dc:creator>Проректор по УМР</dc:creator>
  <cp:lastModifiedBy>Проректор по УМР</cp:lastModifiedBy>
  <cp:revision>16</cp:revision>
  <cp:lastPrinted>2021-12-29T15:37:34Z</cp:lastPrinted>
  <dcterms:created xsi:type="dcterms:W3CDTF">2021-12-29T13:49:19Z</dcterms:created>
  <dcterms:modified xsi:type="dcterms:W3CDTF">2021-12-29T15:38:27Z</dcterms:modified>
</cp:coreProperties>
</file>