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1"/>
  </p:notesMasterIdLst>
  <p:handoutMasterIdLst>
    <p:handoutMasterId r:id="rId42"/>
  </p:handoutMasterIdLst>
  <p:sldIdLst>
    <p:sldId id="349" r:id="rId2"/>
    <p:sldId id="261" r:id="rId3"/>
    <p:sldId id="376" r:id="rId4"/>
    <p:sldId id="347" r:id="rId5"/>
    <p:sldId id="378" r:id="rId6"/>
    <p:sldId id="407" r:id="rId7"/>
    <p:sldId id="408" r:id="rId8"/>
    <p:sldId id="409" r:id="rId9"/>
    <p:sldId id="410" r:id="rId10"/>
    <p:sldId id="377" r:id="rId11"/>
    <p:sldId id="348" r:id="rId12"/>
    <p:sldId id="392" r:id="rId13"/>
    <p:sldId id="391" r:id="rId14"/>
    <p:sldId id="390" r:id="rId15"/>
    <p:sldId id="389" r:id="rId16"/>
    <p:sldId id="417" r:id="rId17"/>
    <p:sldId id="413" r:id="rId18"/>
    <p:sldId id="402" r:id="rId19"/>
    <p:sldId id="386" r:id="rId20"/>
    <p:sldId id="388" r:id="rId21"/>
    <p:sldId id="414" r:id="rId22"/>
    <p:sldId id="387" r:id="rId23"/>
    <p:sldId id="384" r:id="rId24"/>
    <p:sldId id="385" r:id="rId25"/>
    <p:sldId id="381" r:id="rId26"/>
    <p:sldId id="382" r:id="rId27"/>
    <p:sldId id="379" r:id="rId28"/>
    <p:sldId id="400" r:id="rId29"/>
    <p:sldId id="403" r:id="rId30"/>
    <p:sldId id="405" r:id="rId31"/>
    <p:sldId id="380" r:id="rId32"/>
    <p:sldId id="404" r:id="rId33"/>
    <p:sldId id="383" r:id="rId34"/>
    <p:sldId id="406" r:id="rId35"/>
    <p:sldId id="395" r:id="rId36"/>
    <p:sldId id="415" r:id="rId37"/>
    <p:sldId id="416" r:id="rId38"/>
    <p:sldId id="411" r:id="rId39"/>
    <p:sldId id="401" r:id="rId40"/>
  </p:sldIdLst>
  <p:sldSz cx="9144000" cy="6858000" type="screen4x3"/>
  <p:notesSz cx="9926638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1D"/>
    <a:srgbClr val="FBF69B"/>
    <a:srgbClr val="FDFBCB"/>
    <a:srgbClr val="01089D"/>
    <a:srgbClr val="FAF360"/>
    <a:srgbClr val="FFFF99"/>
    <a:srgbClr val="FFFF2F"/>
    <a:srgbClr val="FF0000"/>
    <a:srgbClr val="004F9E"/>
    <a:srgbClr val="005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7" autoAdjust="0"/>
    <p:restoredTop sz="94481" autoAdjust="0"/>
  </p:normalViewPr>
  <p:slideViewPr>
    <p:cSldViewPr>
      <p:cViewPr varScale="1">
        <p:scale>
          <a:sx n="83" d="100"/>
          <a:sy n="83" d="100"/>
        </p:scale>
        <p:origin x="155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31289C9D-336F-41F4-8284-2B355917F6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7196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5EE86-55CE-4C1C-92FA-CEA5785BCF51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E4725-9587-4CC0-88AC-E5129009B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39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E4725-9587-4CC0-88AC-E5129009B5B1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113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E4725-9587-4CC0-88AC-E5129009B5B1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1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16 w 5184"/>
                  <a:gd name="T3" fmla="*/ 3159 h 3159"/>
                  <a:gd name="T4" fmla="*/ 521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0 w 556"/>
                  <a:gd name="T5" fmla="*/ 3159 h 3159"/>
                  <a:gd name="T6" fmla="*/ 56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3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3 w 251"/>
                <a:gd name="T7" fmla="*/ 12 h 12"/>
                <a:gd name="T8" fmla="*/ 253 w 251"/>
                <a:gd name="T9" fmla="*/ 0 h 12"/>
                <a:gd name="T10" fmla="*/ 253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491 w 251"/>
                <a:gd name="T5" fmla="*/ 12 h 12"/>
                <a:gd name="T6" fmla="*/ 49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4814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814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87231060-4AF6-4FB5-AB9F-94464D8614D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6C944-913D-41FC-A6A8-075C64BFA7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4955D-58F8-4B16-BF3A-84A6786C6B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BCB25-1155-4CB4-868E-32425A6F10C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971F1-B2AB-43F8-9A74-C2C1661080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50080-934C-4167-871C-5714B590C63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5A02E-1F98-4600-9FB7-3C6F17D7AD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0FED9-41E5-4A34-B7EB-244F69BA86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7DC70-4B73-49BA-9293-D4D7EC2DB1E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012DC-07B8-461E-9C9E-C2D88C33876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070EB-A38D-40CB-9CDF-1776597D7F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16 w 5184"/>
                <a:gd name="T3" fmla="*/ 3159 h 3159"/>
                <a:gd name="T4" fmla="*/ 521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0 w 556"/>
                <a:gd name="T5" fmla="*/ 3159 h 3159"/>
                <a:gd name="T6" fmla="*/ 56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491 w 251"/>
                  <a:gd name="T5" fmla="*/ 12 h 12"/>
                  <a:gd name="T6" fmla="*/ 49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3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3 w 251"/>
                  <a:gd name="T7" fmla="*/ 12 h 12"/>
                  <a:gd name="T8" fmla="*/ 253 w 251"/>
                  <a:gd name="T9" fmla="*/ 0 h 12"/>
                  <a:gd name="T10" fmla="*/ 253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4711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2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2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2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2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8005093-1533-4E33-9B0C-0719EA82605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80"/>
            <a:ext cx="9144000" cy="678712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524328" y="5927894"/>
            <a:ext cx="288032" cy="2874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7584" y="1900834"/>
            <a:ext cx="8208962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sz="2800" b="1" dirty="0" smtClean="0"/>
              <a:t>«</a:t>
            </a:r>
            <a:r>
              <a:rPr lang="ru-RU" sz="2800" b="1" dirty="0" err="1" smtClean="0"/>
              <a:t>Привабливість</a:t>
            </a:r>
            <a:r>
              <a:rPr lang="ru-RU" sz="2800" b="1" dirty="0" smtClean="0"/>
              <a:t> </a:t>
            </a:r>
            <a:r>
              <a:rPr lang="ru-RU" sz="2800" b="1" dirty="0" err="1"/>
              <a:t>університету</a:t>
            </a:r>
            <a:r>
              <a:rPr lang="ru-RU" sz="2800" b="1" dirty="0"/>
              <a:t>: </a:t>
            </a:r>
            <a:r>
              <a:rPr lang="ru-RU" sz="2800" b="1" dirty="0" err="1"/>
              <a:t>учора</a:t>
            </a:r>
            <a:r>
              <a:rPr lang="ru-RU" sz="2800" b="1" dirty="0"/>
              <a:t>, </a:t>
            </a:r>
            <a:r>
              <a:rPr lang="ru-RU" sz="2800" b="1" dirty="0" err="1"/>
              <a:t>сьогодні</a:t>
            </a:r>
            <a:r>
              <a:rPr lang="ru-RU" sz="2800" b="1" dirty="0"/>
              <a:t>, </a:t>
            </a:r>
            <a:r>
              <a:rPr lang="ru-RU" sz="2800" b="1" dirty="0" smtClean="0"/>
              <a:t>завтра»</a:t>
            </a:r>
          </a:p>
          <a:p>
            <a:pPr algn="ctr"/>
            <a:endParaRPr lang="uk-UA" sz="2800" b="1" dirty="0" smtClean="0"/>
          </a:p>
          <a:p>
            <a:pPr>
              <a:spcAft>
                <a:spcPts val="0"/>
              </a:spcAft>
            </a:pPr>
            <a:r>
              <a:rPr lang="uk-UA" sz="4400" b="1" dirty="0" err="1">
                <a:solidFill>
                  <a:srgbClr val="FFFF1D"/>
                </a:solidFill>
              </a:rPr>
              <a:t>Бакіров</a:t>
            </a:r>
            <a:r>
              <a:rPr lang="uk-UA" sz="4400" b="1" dirty="0">
                <a:solidFill>
                  <a:srgbClr val="FFFF1D"/>
                </a:solidFill>
              </a:rPr>
              <a:t> Віль </a:t>
            </a:r>
            <a:r>
              <a:rPr lang="uk-UA" sz="4400" b="1" dirty="0" err="1">
                <a:solidFill>
                  <a:srgbClr val="FFFF1D"/>
                </a:solidFill>
              </a:rPr>
              <a:t>Савбанович</a:t>
            </a:r>
            <a:endParaRPr lang="uk-UA" sz="4400" b="1" dirty="0">
              <a:solidFill>
                <a:srgbClr val="FFFF1D"/>
              </a:solidFill>
            </a:endParaRPr>
          </a:p>
          <a:p>
            <a:pPr algn="ctr"/>
            <a:endParaRPr lang="uk-UA" sz="2400" b="1" dirty="0" smtClean="0"/>
          </a:p>
          <a:p>
            <a:pPr algn="ctr"/>
            <a:r>
              <a:rPr lang="uk-UA" sz="2400" b="1" dirty="0" smtClean="0"/>
              <a:t>д-р </a:t>
            </a:r>
            <a:r>
              <a:rPr lang="uk-UA" sz="2400" b="1" dirty="0" err="1"/>
              <a:t>соціол</a:t>
            </a:r>
            <a:r>
              <a:rPr lang="uk-UA" sz="2400" b="1" dirty="0"/>
              <a:t>. наук, проф.,</a:t>
            </a:r>
          </a:p>
          <a:p>
            <a:pPr algn="ctr"/>
            <a:r>
              <a:rPr lang="uk-UA" sz="2400" b="1" dirty="0"/>
              <a:t>академік НАН України, член-кореспондент НАПН України, заслужений діяч науки і техніки України, радник ректора Харківського національного університету імені В. Н. Каразіна</a:t>
            </a:r>
          </a:p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2403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7584" y="2535099"/>
            <a:ext cx="8208962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400" b="1" dirty="0" smtClean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Астахова Катерина Вікторівна</a:t>
            </a:r>
          </a:p>
          <a:p>
            <a:pPr algn="ctr"/>
            <a:endParaRPr lang="ru-RU" sz="1600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д-р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наук, проф.,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ректор Харківського гуманітарного університету «Народна українська академія»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7584" y="1761664"/>
            <a:ext cx="8208962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«Надання якісних  освітніх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умовах дистанційного навчання – домінанта діяльності освітнього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закладу»</a:t>
            </a:r>
          </a:p>
          <a:p>
            <a:pPr algn="ctr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4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Сидоренко Олександр Леонідович</a:t>
            </a:r>
          </a:p>
          <a:p>
            <a:pPr algn="ctr"/>
            <a:endParaRPr lang="ru-RU" sz="1600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д-р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соціол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наук, проф., член-кореспондент </a:t>
            </a: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НАПН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України, директор Харківського регіонального центру оцінювання якості освіти</a:t>
            </a:r>
          </a:p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5616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43640" y="1776968"/>
            <a:ext cx="820896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«Особливості побудови стратегії бренду закладу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освіти»</a:t>
            </a:r>
          </a:p>
          <a:p>
            <a:pPr algn="ctr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400" b="1" dirty="0" err="1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Покроєва</a:t>
            </a:r>
            <a:r>
              <a:rPr lang="uk-UA" sz="44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400" b="1" dirty="0" smtClean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 Денисівна</a:t>
            </a:r>
            <a:endParaRPr lang="uk-UA" sz="4400" b="1" dirty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пед. наук,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проф., </a:t>
            </a: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заслужений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працівник освіти України, </a:t>
            </a: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ректор КВНЗ «Харківська академія неперервної освіти»</a:t>
            </a:r>
          </a:p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8430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41596" y="1853813"/>
            <a:ext cx="8208962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університету як бренд: критичні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нотатки»</a:t>
            </a:r>
          </a:p>
          <a:p>
            <a:pPr algn="ctr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400" b="1" dirty="0" err="1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Посохов</a:t>
            </a:r>
            <a:r>
              <a:rPr lang="uk-UA" sz="44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Сергій Іванович</a:t>
            </a:r>
          </a:p>
          <a:p>
            <a:pPr algn="ctr"/>
            <a:endParaRPr lang="ru-RU" sz="1600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д-р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наук, проф.,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завкафедри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історіографії, джерелознавства та археології </a:t>
            </a: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Харківського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національного університету </a:t>
            </a:r>
            <a:b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імені В. Н. Каразіна</a:t>
            </a:r>
          </a:p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7218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7584" y="1857993"/>
            <a:ext cx="820896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«Сучасний університет: ринковий потенціал стратегії раціонального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консерватизму»</a:t>
            </a:r>
          </a:p>
          <a:p>
            <a:pPr algn="ctr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4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Яременко Олег Леонідович</a:t>
            </a:r>
          </a:p>
          <a:p>
            <a:pPr algn="ctr"/>
            <a:endParaRPr lang="ru-RU" sz="1600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д-р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наук, проф. кафедри економіки та права Харківського гуманітарного університету «Народна українська академія»,</a:t>
            </a:r>
          </a:p>
          <a:p>
            <a:pPr algn="ctr"/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завсектору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інституційної економіки Інституту економіки та прогнозування НАН України</a:t>
            </a:r>
          </a:p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7700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032" y="2411016"/>
            <a:ext cx="820896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sz="4400" b="1" dirty="0" smtClean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Астахова Катерина Вікторівна</a:t>
            </a:r>
          </a:p>
          <a:p>
            <a:pPr algn="ctr"/>
            <a:endParaRPr lang="ru-RU" sz="2000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д-р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наук, проф.,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ректор Харківського гуманітарного університету «Народна українська академія»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0682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16" y="0"/>
            <a:ext cx="9033808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0066"/>
            <a:ext cx="971600" cy="9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032" y="2411016"/>
            <a:ext cx="820896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sz="4400" b="1" dirty="0" smtClean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Астахова Катерина Вікторівна</a:t>
            </a:r>
          </a:p>
          <a:p>
            <a:pPr algn="ctr"/>
            <a:endParaRPr lang="ru-RU" sz="2000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д-р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наук, проф.,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ректор Харківського гуманітарного університету «Народна українська академія»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6671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7584" y="1888770"/>
            <a:ext cx="8208962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«Класичний університет у глобалізованому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різноманітті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сучасності»</a:t>
            </a:r>
          </a:p>
          <a:p>
            <a:pPr algn="ctr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400" b="1" dirty="0" err="1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Кагановська</a:t>
            </a:r>
            <a:r>
              <a:rPr lang="uk-UA" sz="44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Тетяна </a:t>
            </a:r>
            <a:r>
              <a:rPr lang="uk-UA" sz="4400" b="1" dirty="0" smtClean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Євгеніївна</a:t>
            </a:r>
          </a:p>
          <a:p>
            <a:pPr algn="ctr"/>
            <a:endParaRPr lang="ru-RU" sz="1600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д-р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наук, проф., заслужений юрист України, ректор Харківського національного університету імені В. Н. Каразіна</a:t>
            </a:r>
          </a:p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4211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700338" y="6165850"/>
            <a:ext cx="446405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10.02.2023</a:t>
            </a:r>
            <a:endParaRPr lang="en-US" altLang="ru-RU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alt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м</a:t>
            </a:r>
            <a:r>
              <a:rPr lang="ru-RU" alt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ru-RU" alt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Харків</a:t>
            </a:r>
            <a:endParaRPr lang="ru-RU" altLang="ru-RU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971600" y="5445224"/>
            <a:ext cx="7920880" cy="43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defRPr/>
            </a:pPr>
            <a:r>
              <a:rPr lang="uk-UA" sz="2600" dirty="0" smtClean="0">
                <a:solidFill>
                  <a:srgbClr val="FFF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ХХ</a:t>
            </a:r>
            <a:r>
              <a:rPr lang="en-US" sz="2600" dirty="0" smtClean="0">
                <a:solidFill>
                  <a:srgbClr val="FFF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uk-UA" sz="2600" dirty="0" smtClean="0">
                <a:solidFill>
                  <a:srgbClr val="FFF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Міжнародна науково-практична конференція </a:t>
            </a:r>
            <a:endParaRPr lang="ru-RU" sz="2600" b="1" dirty="0">
              <a:solidFill>
                <a:srgbClr val="FFF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101" name="Text Box 17"/>
          <p:cNvSpPr txBox="1">
            <a:spLocks noChangeArrowheads="1"/>
          </p:cNvSpPr>
          <p:nvPr/>
        </p:nvSpPr>
        <p:spPr bwMode="auto">
          <a:xfrm>
            <a:off x="506822" y="1946405"/>
            <a:ext cx="8066856" cy="220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ПРИВАБЛИВІСТЬ НАВЧАЛЬНОГО ЗАКЛАДУ: </a:t>
            </a:r>
            <a:b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СКЛАДОВІ ТА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ТРЕНДИ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6096000" y="188913"/>
            <a:ext cx="3048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uk-UA" altLang="ru-RU" sz="1000" b="1" dirty="0" smtClean="0">
                <a:solidFill>
                  <a:srgbClr val="FAF360"/>
                </a:solidFill>
                <a:latin typeface="Verdana" pitchFamily="34" charset="0"/>
              </a:rPr>
              <a:t>ОСВІТА</a:t>
            </a:r>
          </a:p>
          <a:p>
            <a:pPr eaLnBrk="1" hangingPunct="1"/>
            <a:r>
              <a:rPr lang="uk-UA" altLang="ru-RU" sz="1000" b="1" dirty="0" smtClean="0">
                <a:solidFill>
                  <a:srgbClr val="FAF360"/>
                </a:solidFill>
                <a:latin typeface="Verdana" pitchFamily="34" charset="0"/>
              </a:rPr>
              <a:t>          ІНТЕЛІГЕНТНІСТЬ</a:t>
            </a:r>
          </a:p>
          <a:p>
            <a:pPr eaLnBrk="1" hangingPunct="1"/>
            <a:r>
              <a:rPr lang="uk-UA" altLang="ru-RU" sz="1000" b="1" dirty="0" smtClean="0">
                <a:solidFill>
                  <a:srgbClr val="FAF360"/>
                </a:solidFill>
                <a:latin typeface="Verdana" pitchFamily="34" charset="0"/>
              </a:rPr>
              <a:t>	                 КУЛЬТУРА</a:t>
            </a:r>
            <a:endParaRPr lang="uk-UA" altLang="ru-RU" sz="1000" dirty="0">
              <a:solidFill>
                <a:srgbClr val="FAF360"/>
              </a:solidFill>
              <a:latin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0066"/>
            <a:ext cx="971600" cy="994892"/>
          </a:xfrm>
          <a:prstGeom prst="rect">
            <a:avLst/>
          </a:prstGeom>
        </p:spPr>
      </p:pic>
      <p:pic>
        <p:nvPicPr>
          <p:cNvPr id="8" name="Рисунок 7" descr="в записки "/>
          <p:cNvPicPr/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 bwMode="auto">
          <a:xfrm>
            <a:off x="4067944" y="4685470"/>
            <a:ext cx="13716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7584" y="1849162"/>
            <a:ext cx="8208962" cy="457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«Педагогічний університет як унікальний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освітньо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-науковий і культурно-духовний осередок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підготовки </a:t>
            </a:r>
            <a:r>
              <a:rPr lang="uk-UA" sz="2800" b="1" dirty="0" smtClean="0"/>
              <a:t>майбутніх учителів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4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Бойчук Юрій Дмитрович</a:t>
            </a:r>
          </a:p>
          <a:p>
            <a:pPr algn="ctr"/>
            <a:endParaRPr lang="ru-RU" sz="1600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д-р пед. наук, проф.,</a:t>
            </a: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член-кореспондент НАПН України,</a:t>
            </a: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ректор Харківського національного педагогічного університету імені Г. С. Сковороди</a:t>
            </a:r>
          </a:p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8490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23816" y="1612658"/>
            <a:ext cx="8208962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4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Коваленко Олена </a:t>
            </a:r>
            <a:r>
              <a:rPr lang="uk-UA" sz="4400" b="1" dirty="0" smtClean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Едуардівна</a:t>
            </a:r>
          </a:p>
          <a:p>
            <a:pPr algn="ctr"/>
            <a:endParaRPr lang="ru-RU" sz="2400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д-р пед. наук, проф.,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ректор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smtClean="0"/>
              <a:t>Української </a:t>
            </a:r>
            <a:r>
              <a:rPr lang="uk-UA" sz="2400" b="1" dirty="0"/>
              <a:t>інженерно-педагогічної академії</a:t>
            </a:r>
            <a:endParaRPr lang="ru-RU" sz="2400" b="1" dirty="0"/>
          </a:p>
          <a:p>
            <a:pPr algn="ctr"/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3601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7584" y="1795423"/>
            <a:ext cx="8208962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«Створення внутрішньої системи забезпечення якості освіти як складова іміджевої політики закладу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освіти»</a:t>
            </a:r>
          </a:p>
          <a:p>
            <a:pPr algn="ctr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400" b="1" dirty="0" err="1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Вольянська</a:t>
            </a:r>
            <a:r>
              <a:rPr lang="uk-UA" sz="44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Світлана Євгенівна</a:t>
            </a:r>
          </a:p>
          <a:p>
            <a:pPr algn="ctr"/>
            <a:endParaRPr lang="ru-RU" sz="1600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пед. наук, начальник управління Державної служби якості освіти </a:t>
            </a: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Харківській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області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1419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7584" y="2041644"/>
            <a:ext cx="8208962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Attractiveness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 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(Студент як ресурс привабливості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університету)»</a:t>
            </a:r>
          </a:p>
          <a:p>
            <a:pPr algn="ctr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400" b="1" dirty="0" err="1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Коллін</a:t>
            </a:r>
            <a:r>
              <a:rPr lang="uk-UA" sz="44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400" b="1" dirty="0" err="1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Свен-Олоф</a:t>
            </a:r>
            <a:endParaRPr lang="uk-UA" sz="4400" b="1" dirty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проф. корпоративного управління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Вільного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університету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Сканії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(м. 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Крістіанстад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Швеція)</a:t>
            </a:r>
          </a:p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8954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7584" y="2319656"/>
            <a:ext cx="8208962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«Університет під час війни та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після»</a:t>
            </a:r>
          </a:p>
          <a:p>
            <a:pPr algn="ctr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4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Козлова Оксана Миколаївна</a:t>
            </a:r>
          </a:p>
          <a:p>
            <a:pPr algn="ctr"/>
            <a:endParaRPr lang="ru-RU" sz="1600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д-р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соціол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наук., проф. Інституту соціології  Щецинського університету (Польща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0213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7584" y="1888770"/>
            <a:ext cx="8208962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uk-UA" sz="2800" b="1" dirty="0"/>
              <a:t>«Персоніфікація привабливості сучасного університету як виклик в умовах глобального соціального </a:t>
            </a:r>
            <a:r>
              <a:rPr lang="uk-UA" sz="2800" b="1" dirty="0" smtClean="0"/>
              <a:t>різноманіття»</a:t>
            </a:r>
          </a:p>
          <a:p>
            <a:pPr algn="ctr"/>
            <a:endParaRPr lang="uk-UA" b="1" dirty="0"/>
          </a:p>
          <a:p>
            <a:pPr algn="ctr"/>
            <a:r>
              <a:rPr lang="uk-UA" sz="4400" b="1" dirty="0" err="1">
                <a:solidFill>
                  <a:srgbClr val="FFFF1D"/>
                </a:solidFill>
              </a:rPr>
              <a:t>Михайльова</a:t>
            </a:r>
            <a:r>
              <a:rPr lang="uk-UA" sz="4400" b="1" dirty="0">
                <a:solidFill>
                  <a:srgbClr val="FFFF1D"/>
                </a:solidFill>
              </a:rPr>
              <a:t> Катерина Геннадіївна</a:t>
            </a:r>
          </a:p>
          <a:p>
            <a:pPr algn="ctr"/>
            <a:endParaRPr lang="ru-RU" sz="1600" dirty="0" smtClean="0">
              <a:solidFill>
                <a:srgbClr val="FFFF1D"/>
              </a:solidFill>
            </a:endParaRPr>
          </a:p>
          <a:p>
            <a:pPr algn="ctr"/>
            <a:r>
              <a:rPr lang="uk-UA" sz="2400" b="1" dirty="0"/>
              <a:t>д-р </a:t>
            </a:r>
            <a:r>
              <a:rPr lang="uk-UA" sz="2400" b="1" dirty="0" err="1"/>
              <a:t>соціол</a:t>
            </a:r>
            <a:r>
              <a:rPr lang="uk-UA" sz="2400" b="1" dirty="0"/>
              <a:t>. наук, проф., проректор з навчально-методичної роботи Харківського гуманітарного університету «Народна українська академія»</a:t>
            </a:r>
          </a:p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9230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7584" y="2104213"/>
            <a:ext cx="8208962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якості освіти як рушій конкуренто­спроможності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ЗВО»</a:t>
            </a:r>
          </a:p>
          <a:p>
            <a:pPr algn="ctr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4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Ляшенко Олександра Миколаївна </a:t>
            </a:r>
          </a:p>
          <a:p>
            <a:pPr algn="ctr"/>
            <a:endParaRPr lang="ru-RU" sz="1600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д-р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наук, проф.,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завкафедри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</a:t>
            </a:r>
            <a:b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організаційного розвитку </a:t>
            </a: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Українського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католицького університету </a:t>
            </a:r>
          </a:p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3083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7584" y="1961831"/>
            <a:ext cx="8208962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sz="2400" b="1" dirty="0"/>
              <a:t>«</a:t>
            </a:r>
            <a:r>
              <a:rPr lang="uk-UA" sz="2400" b="1" dirty="0" err="1"/>
              <a:t>Principles</a:t>
            </a:r>
            <a:r>
              <a:rPr lang="uk-UA" sz="2400" b="1" dirty="0"/>
              <a:t> </a:t>
            </a:r>
            <a:r>
              <a:rPr lang="uk-UA" sz="2400" b="1" dirty="0" err="1"/>
              <a:t>of</a:t>
            </a:r>
            <a:r>
              <a:rPr lang="uk-UA" sz="2400" b="1" dirty="0"/>
              <a:t> </a:t>
            </a:r>
            <a:r>
              <a:rPr lang="uk-UA" sz="2400" b="1" dirty="0" err="1"/>
              <a:t>Diversity</a:t>
            </a:r>
            <a:r>
              <a:rPr lang="uk-UA" sz="2400" b="1" dirty="0"/>
              <a:t> </a:t>
            </a:r>
            <a:r>
              <a:rPr lang="uk-UA" sz="2400" b="1" dirty="0" err="1"/>
              <a:t>Management</a:t>
            </a:r>
            <a:r>
              <a:rPr lang="uk-UA" sz="2400" b="1" dirty="0"/>
              <a:t> </a:t>
            </a:r>
            <a:r>
              <a:rPr lang="uk-UA" sz="2400" b="1" dirty="0" err="1"/>
              <a:t>for</a:t>
            </a:r>
            <a:r>
              <a:rPr lang="uk-UA" sz="2400" b="1" dirty="0"/>
              <a:t> </a:t>
            </a:r>
            <a:r>
              <a:rPr lang="uk-UA" sz="2400" b="1" dirty="0" err="1"/>
              <a:t>Effective</a:t>
            </a:r>
            <a:r>
              <a:rPr lang="uk-UA" sz="2400" b="1" dirty="0"/>
              <a:t> </a:t>
            </a:r>
            <a:r>
              <a:rPr lang="uk-UA" sz="2400" b="1" dirty="0" err="1"/>
              <a:t>University</a:t>
            </a:r>
            <a:r>
              <a:rPr lang="uk-UA" sz="2400" b="1" dirty="0"/>
              <a:t> </a:t>
            </a:r>
            <a:r>
              <a:rPr lang="uk-UA" sz="2400" b="1" dirty="0" err="1"/>
              <a:t>Governance</a:t>
            </a:r>
            <a:endParaRPr lang="uk-UA" sz="2400" b="1" dirty="0"/>
          </a:p>
          <a:p>
            <a:pPr algn="ctr"/>
            <a:r>
              <a:rPr lang="uk-UA" sz="2400" b="1" dirty="0"/>
              <a:t>(Принципи менеджменту різноманіття для ефективного </a:t>
            </a:r>
            <a:r>
              <a:rPr lang="uk-UA" sz="2400" b="1" dirty="0" smtClean="0"/>
              <a:t>університетського </a:t>
            </a:r>
            <a:r>
              <a:rPr lang="uk-UA" sz="2400" b="1" dirty="0"/>
              <a:t>в</a:t>
            </a:r>
            <a:r>
              <a:rPr lang="uk-UA" sz="2400" b="1" dirty="0" smtClean="0"/>
              <a:t>рядування)»</a:t>
            </a:r>
            <a:endParaRPr lang="uk-UA" sz="2400" b="1" dirty="0"/>
          </a:p>
          <a:p>
            <a:pPr algn="ctr"/>
            <a:endParaRPr lang="uk-UA" b="1" dirty="0"/>
          </a:p>
          <a:p>
            <a:pPr algn="ctr"/>
            <a:r>
              <a:rPr lang="uk-UA" sz="3600" b="1" dirty="0">
                <a:solidFill>
                  <a:srgbClr val="FFFF1D"/>
                </a:solidFill>
              </a:rPr>
              <a:t>Нестерова </a:t>
            </a:r>
            <a:r>
              <a:rPr lang="uk-UA" sz="3600" b="1" dirty="0" err="1">
                <a:solidFill>
                  <a:srgbClr val="FFFF1D"/>
                </a:solidFill>
              </a:rPr>
              <a:t>Марья</a:t>
            </a:r>
            <a:r>
              <a:rPr lang="uk-UA" sz="3600" b="1" dirty="0">
                <a:solidFill>
                  <a:srgbClr val="FFFF1D"/>
                </a:solidFill>
              </a:rPr>
              <a:t> Олександрівна</a:t>
            </a:r>
          </a:p>
          <a:p>
            <a:pPr algn="ctr"/>
            <a:endParaRPr lang="ru-RU" sz="1600" dirty="0" smtClean="0">
              <a:solidFill>
                <a:srgbClr val="FFFF1D"/>
              </a:solidFill>
            </a:endParaRPr>
          </a:p>
          <a:p>
            <a:pPr algn="ctr"/>
            <a:r>
              <a:rPr lang="uk-UA" b="1" dirty="0"/>
              <a:t>д-р </a:t>
            </a:r>
            <a:r>
              <a:rPr lang="uk-UA" b="1" dirty="0" err="1"/>
              <a:t>філос</a:t>
            </a:r>
            <a:r>
              <a:rPr lang="uk-UA" b="1" dirty="0"/>
              <a:t>. наук, проф. кафедри соціокультурного </a:t>
            </a:r>
            <a:r>
              <a:rPr lang="uk-UA" b="1" dirty="0" smtClean="0"/>
              <a:t>менеджменту </a:t>
            </a:r>
            <a:r>
              <a:rPr lang="uk-UA" b="1" dirty="0"/>
              <a:t>Українського державного університету </a:t>
            </a:r>
            <a:r>
              <a:rPr lang="uk-UA" b="1" dirty="0" smtClean="0"/>
              <a:t>імені</a:t>
            </a:r>
            <a:r>
              <a:rPr lang="uk-UA" b="1" dirty="0"/>
              <a:t> Михайла Драгоманова</a:t>
            </a:r>
            <a:r>
              <a:rPr lang="uk-UA" b="1" dirty="0" smtClean="0"/>
              <a:t>,</a:t>
            </a:r>
            <a:endParaRPr lang="uk-UA" b="1" dirty="0"/>
          </a:p>
          <a:p>
            <a:pPr algn="ctr"/>
            <a:r>
              <a:rPr lang="uk-UA" b="1" dirty="0"/>
              <a:t>проф. кафедри Жана </a:t>
            </a:r>
            <a:r>
              <a:rPr lang="uk-UA" b="1" dirty="0" err="1"/>
              <a:t>Монне</a:t>
            </a:r>
            <a:r>
              <a:rPr lang="uk-UA" b="1" dirty="0"/>
              <a:t> SCAES, керівник Центру досконалості Жана </a:t>
            </a:r>
            <a:r>
              <a:rPr lang="uk-UA" b="1" dirty="0" err="1"/>
              <a:t>Монне</a:t>
            </a:r>
            <a:r>
              <a:rPr lang="uk-UA" b="1" dirty="0"/>
              <a:t> ESSIE</a:t>
            </a:r>
          </a:p>
          <a:p>
            <a:pPr algn="ctr" eaLnBrk="1" hangingPunct="1">
              <a:defRPr/>
            </a:pP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1239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42513" y="1988840"/>
            <a:ext cx="7949967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Престиж сучасного закладу освіти: безмежна гра основних елементів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функціонування»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400" b="1" dirty="0" err="1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Томашевський</a:t>
            </a:r>
            <a:r>
              <a:rPr lang="uk-UA" sz="44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</a:t>
            </a:r>
          </a:p>
          <a:p>
            <a:pPr algn="ctr"/>
            <a:endParaRPr lang="ru-RU" sz="1600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д-р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наук, проф. кафедри загальної педагогіки Поморської академії </a:t>
            </a: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(м. 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Слупськ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Польща)</a:t>
            </a:r>
          </a:p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6914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42513" y="1865731"/>
            <a:ext cx="7949967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Наукові публікації як складова іміджу навчального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закладу»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4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Шевченко Ірина </a:t>
            </a:r>
            <a:r>
              <a:rPr lang="uk-UA" sz="4400" b="1" dirty="0" smtClean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Семенівна</a:t>
            </a:r>
            <a:endParaRPr lang="en-GB" sz="4400" b="1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д-р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філол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наук, проф.,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завкафедри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іноземних мов Харківського національного університету імені В. Н. Каразіна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9628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16" y="0"/>
            <a:ext cx="9033808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0066"/>
            <a:ext cx="971600" cy="9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42513" y="2050398"/>
            <a:ext cx="7949967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Медіаволонтерство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сучасний фактор кооперації ЗВО та ЗМІ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400" b="1" dirty="0" err="1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Маренич</a:t>
            </a:r>
            <a:r>
              <a:rPr lang="uk-UA" sz="44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Вікторія Михайлівна</a:t>
            </a:r>
            <a:endParaRPr lang="ru-RU" sz="4400" dirty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наук, доц., </a:t>
            </a: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заслужений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журналіст України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6447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35038" y="1772816"/>
            <a:ext cx="8208962" cy="485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Game-based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 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attractiveness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5000"/>
              </a:lnSpc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Гейміфікація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освіти – шлях до підвищення привабливості навчального закладу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)»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 err="1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Міттельштедт</a:t>
            </a:r>
            <a:r>
              <a:rPr lang="uk-UA" sz="32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err="1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Евальд</a:t>
            </a:r>
            <a:endParaRPr lang="uk-UA" sz="3200" b="1" dirty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800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д-р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наук, проф. Південно-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Вестфальського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університету прикладних наук, </a:t>
            </a:r>
            <a:b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(м.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Мешеде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Німеччина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uk-UA" sz="3200" b="1" dirty="0" err="1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Пуетс</a:t>
            </a:r>
            <a:r>
              <a:rPr lang="uk-UA" sz="32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Ліза-Марія </a:t>
            </a: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дослідник та викладач Південно-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Вестфальського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університету прикладних наук </a:t>
            </a: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(м.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Мешеде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Німеччина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827584" y="212649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1040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7584" y="2006479"/>
            <a:ext cx="8208962" cy="434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Інформаційно-комунікативний супровід забезпечення привабливості університету в умовах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кризи»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5000"/>
              </a:lnSpc>
            </a:pPr>
            <a:r>
              <a:rPr lang="uk-UA" sz="4400" b="1" dirty="0" err="1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Хижняк</a:t>
            </a:r>
            <a:r>
              <a:rPr lang="uk-UA" sz="44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Лариса Михайлівна</a:t>
            </a:r>
            <a:endParaRPr lang="ru-RU" sz="4400" dirty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85000"/>
              </a:lnSpc>
              <a:defRPr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д-р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соціол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наук, проф. кафедри прикладної соціології та соціальної комунікації Харківського національного університету імені В. Н. Каразіна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4386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7584" y="1761043"/>
            <a:ext cx="8208962" cy="499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«Університет як </a:t>
            </a:r>
            <a:r>
              <a:rPr lang="uk-UA" sz="2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системоутворюючий</a:t>
            </a:r>
            <a:r>
              <a:rPr lang="uk-U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чинник у мінливому соціальному </a:t>
            </a:r>
            <a:r>
              <a:rPr lang="uk-U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просторі»</a:t>
            </a:r>
            <a:endParaRPr lang="uk-UA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4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Кочубей Наталія </a:t>
            </a:r>
            <a:r>
              <a:rPr lang="uk-UA" sz="4400" b="1" dirty="0" smtClean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Василівна</a:t>
            </a:r>
          </a:p>
          <a:p>
            <a:pPr algn="ctr"/>
            <a:endParaRPr lang="ru-RU" sz="1600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д-р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філос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наук, проф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кафедри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менеджменту та інноваційних технологій соціокультурної діяльності </a:t>
            </a:r>
            <a:r>
              <a:rPr lang="uk-UA" sz="2400" b="1" dirty="0"/>
              <a:t>Українського державного університету імені Михайла Драгоманова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>
              <a:lnSpc>
                <a:spcPct val="90000"/>
              </a:lnSpc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заступник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головного редактора журналу </a:t>
            </a: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Вища освіта України»</a:t>
            </a:r>
          </a:p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1630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7584" y="1988840"/>
            <a:ext cx="8208962" cy="423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 педагогічного колективу на формування іміджу навчального закладу для обдарованих учнів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4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Єременко Юлія Вікторівна</a:t>
            </a:r>
            <a:endParaRPr lang="ru-RU" sz="4400" dirty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err="1"/>
              <a:t>канд</a:t>
            </a:r>
            <a:r>
              <a:rPr lang="uk-UA" sz="2400" b="1" dirty="0"/>
              <a:t>. </a:t>
            </a:r>
            <a:r>
              <a:rPr lang="uk-UA" sz="2400" b="1" dirty="0" err="1"/>
              <a:t>соціол</a:t>
            </a:r>
            <a:r>
              <a:rPr lang="uk-UA" sz="2400" b="1" dirty="0"/>
              <a:t>. наук,</a:t>
            </a:r>
            <a:endParaRPr lang="ru-RU" sz="2400" b="1" dirty="0"/>
          </a:p>
          <a:p>
            <a:pPr algn="ctr"/>
            <a:r>
              <a:rPr lang="uk-UA" sz="2400" b="1" dirty="0"/>
              <a:t>заслужений працівник освіти України,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директор </a:t>
            </a:r>
            <a:r>
              <a:rPr lang="uk-UA" sz="2400" b="1" dirty="0"/>
              <a:t>Харківського фізико-математичного ліцею № 27</a:t>
            </a:r>
            <a:endParaRPr lang="ru-RU" sz="2400" b="1" dirty="0"/>
          </a:p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3683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23816" y="2007701"/>
            <a:ext cx="8420184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sz="2800" b="1" dirty="0"/>
              <a:t>«Трансформація вищої освіти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до </a:t>
            </a:r>
            <a:r>
              <a:rPr lang="uk-UA" sz="2800" b="1" dirty="0"/>
              <a:t>індустрії </a:t>
            </a:r>
            <a:r>
              <a:rPr lang="uk-UA" sz="2800" b="1" dirty="0" smtClean="0"/>
              <a:t>5.0»</a:t>
            </a:r>
            <a:endParaRPr lang="uk-UA" sz="2800" b="1" dirty="0"/>
          </a:p>
          <a:p>
            <a:pPr algn="ctr"/>
            <a:endParaRPr lang="uk-UA" b="1" dirty="0"/>
          </a:p>
          <a:p>
            <a:pPr algn="ctr"/>
            <a:r>
              <a:rPr lang="uk-UA" sz="2000" b="1" dirty="0" smtClean="0"/>
              <a:t> </a:t>
            </a:r>
            <a:endParaRPr lang="ru-RU" sz="2000" b="1" dirty="0" smtClean="0"/>
          </a:p>
          <a:p>
            <a:pPr algn="ctr" eaLnBrk="1" hangingPunct="1">
              <a:defRPr/>
            </a:pPr>
            <a:r>
              <a:rPr lang="uk-UA" sz="4400" b="1" dirty="0" err="1">
                <a:solidFill>
                  <a:srgbClr val="FFFF1D"/>
                </a:solidFill>
              </a:rPr>
              <a:t>Радогуз</a:t>
            </a:r>
            <a:r>
              <a:rPr lang="uk-UA" sz="4400" b="1" dirty="0">
                <a:solidFill>
                  <a:srgbClr val="FFFF1D"/>
                </a:solidFill>
              </a:rPr>
              <a:t> Сергій </a:t>
            </a:r>
            <a:r>
              <a:rPr lang="uk-UA" sz="4400" b="1" dirty="0" smtClean="0">
                <a:solidFill>
                  <a:srgbClr val="FFFF1D"/>
                </a:solidFill>
              </a:rPr>
              <a:t>Анатолійович</a:t>
            </a:r>
          </a:p>
          <a:p>
            <a:pPr algn="ctr" eaLnBrk="1" hangingPunct="1">
              <a:defRPr/>
            </a:pPr>
            <a:endParaRPr lang="uk-UA" sz="3200" b="1" dirty="0">
              <a:solidFill>
                <a:srgbClr val="FFFF1D"/>
              </a:solidFill>
            </a:endParaRPr>
          </a:p>
          <a:p>
            <a:pPr algn="ctr" eaLnBrk="1" hangingPunct="1">
              <a:defRPr/>
            </a:pPr>
            <a:r>
              <a:rPr lang="uk-UA" sz="2000" b="1" dirty="0" err="1"/>
              <a:t>канд</a:t>
            </a:r>
            <a:r>
              <a:rPr lang="uk-UA" sz="2000" b="1" dirty="0"/>
              <a:t>. </a:t>
            </a:r>
            <a:r>
              <a:rPr lang="uk-UA" sz="2000" b="1" dirty="0" err="1"/>
              <a:t>іст</a:t>
            </a:r>
            <a:r>
              <a:rPr lang="uk-UA" sz="2000" b="1" dirty="0"/>
              <a:t>. наук, доц., начальник методичного відділу Національного технічного університету </a:t>
            </a:r>
            <a:endParaRPr lang="uk-UA" sz="2000" b="1" dirty="0" smtClean="0"/>
          </a:p>
          <a:p>
            <a:pPr algn="ctr" eaLnBrk="1" hangingPunct="1">
              <a:defRPr/>
            </a:pPr>
            <a:r>
              <a:rPr lang="uk-UA" sz="2000" b="1" dirty="0" smtClean="0"/>
              <a:t>«</a:t>
            </a:r>
            <a:r>
              <a:rPr lang="uk-UA" sz="2000" b="1" dirty="0"/>
              <a:t>Харківський політехнічний інститут»</a:t>
            </a:r>
          </a:p>
          <a:p>
            <a:pPr algn="ctr" eaLnBrk="1" hangingPunct="1">
              <a:defRPr/>
            </a:pPr>
            <a:endParaRPr lang="ru-RU" alt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5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23816" y="2438588"/>
            <a:ext cx="8208962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sz="2800" b="1" dirty="0" smtClean="0"/>
              <a:t>«</a:t>
            </a:r>
            <a:r>
              <a:rPr lang="uk-UA" sz="2800" b="1" dirty="0"/>
              <a:t>Професійні практики випускників як чинник формування репутації </a:t>
            </a:r>
            <a:r>
              <a:rPr lang="uk-UA" sz="2800" b="1" dirty="0" smtClean="0"/>
              <a:t>вишу»</a:t>
            </a:r>
            <a:endParaRPr lang="uk-UA" sz="2800" b="1" dirty="0"/>
          </a:p>
          <a:p>
            <a:pPr algn="ctr"/>
            <a:endParaRPr lang="uk-UA" b="1" dirty="0"/>
          </a:p>
          <a:p>
            <a:pPr algn="ctr"/>
            <a:r>
              <a:rPr lang="uk-UA" sz="2000" b="1" dirty="0" smtClean="0"/>
              <a:t> </a:t>
            </a:r>
            <a:endParaRPr lang="ru-RU" sz="2000" b="1" dirty="0" smtClean="0"/>
          </a:p>
          <a:p>
            <a:pPr algn="ctr" eaLnBrk="1" hangingPunct="1">
              <a:defRPr/>
            </a:pPr>
            <a:r>
              <a:rPr lang="uk-UA" sz="4400" b="1" dirty="0" err="1" smtClean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Зверко</a:t>
            </a:r>
            <a:r>
              <a:rPr lang="uk-UA" sz="4400" b="1" dirty="0" smtClean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Тамара Василівна</a:t>
            </a:r>
          </a:p>
          <a:p>
            <a:pPr algn="ctr" eaLnBrk="1" hangingPunct="1">
              <a:defRPr/>
            </a:pPr>
            <a:endParaRPr lang="uk-UA" sz="800" b="1" dirty="0">
              <a:solidFill>
                <a:srgbClr val="FFFF1D"/>
              </a:solidFill>
            </a:endParaRPr>
          </a:p>
          <a:p>
            <a:pPr algn="ctr" eaLnBrk="1" hangingPunct="1">
              <a:defRPr/>
            </a:pPr>
            <a:r>
              <a:rPr lang="uk-UA" sz="2400" b="1" dirty="0" err="1"/>
              <a:t>канд</a:t>
            </a:r>
            <a:r>
              <a:rPr lang="uk-UA" sz="2400" b="1" dirty="0"/>
              <a:t>. </a:t>
            </a:r>
            <a:r>
              <a:rPr lang="uk-UA" sz="2400" b="1" dirty="0" err="1"/>
              <a:t>соціол</a:t>
            </a:r>
            <a:r>
              <a:rPr lang="uk-UA" sz="2400" b="1" dirty="0"/>
              <a:t>. наук, доц., декан ф-ту «Соціальний менеджмент» Харківського гуманітарного університету «Народна українська академія»</a:t>
            </a:r>
            <a:endParaRPr lang="ru-RU" sz="2400" b="1" dirty="0"/>
          </a:p>
          <a:p>
            <a:pPr algn="ctr" eaLnBrk="1" hangingPunct="1">
              <a:defRPr/>
            </a:pPr>
            <a:endParaRPr lang="ru-RU" alt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7986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23816" y="2253923"/>
            <a:ext cx="8208962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sz="2800" b="1" dirty="0" smtClean="0"/>
              <a:t>«</a:t>
            </a:r>
            <a:r>
              <a:rPr lang="uk-UA" sz="2800" b="1" dirty="0"/>
              <a:t>Дорослі слухачі університету як основні промоутери</a:t>
            </a:r>
            <a:r>
              <a:rPr lang="uk-UA" sz="2800" b="1" dirty="0" smtClean="0"/>
              <a:t>»</a:t>
            </a:r>
            <a:endParaRPr lang="uk-UA" sz="2800" b="1" dirty="0"/>
          </a:p>
          <a:p>
            <a:pPr algn="ctr"/>
            <a:endParaRPr lang="uk-UA" b="1" dirty="0"/>
          </a:p>
          <a:p>
            <a:pPr algn="ctr"/>
            <a:r>
              <a:rPr lang="uk-UA" sz="2000" b="1" dirty="0" smtClean="0"/>
              <a:t> </a:t>
            </a:r>
            <a:endParaRPr lang="ru-RU" sz="2000" b="1" dirty="0" smtClean="0"/>
          </a:p>
          <a:p>
            <a:pPr algn="ctr" eaLnBrk="1" hangingPunct="1">
              <a:defRPr/>
            </a:pPr>
            <a:r>
              <a:rPr lang="uk-UA" sz="4000" b="1" dirty="0" err="1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Войно-Данчишина</a:t>
            </a:r>
            <a:r>
              <a:rPr lang="uk-UA" sz="40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Ольга Леонідівна</a:t>
            </a:r>
            <a:endParaRPr lang="ru-RU" sz="4000" dirty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uk-UA" sz="800" b="1" dirty="0">
              <a:solidFill>
                <a:srgbClr val="FFFF1D"/>
              </a:solidFill>
            </a:endParaRPr>
          </a:p>
          <a:p>
            <a:pPr algn="ctr" eaLnBrk="1" hangingPunct="1">
              <a:defRPr/>
            </a:pPr>
            <a:r>
              <a:rPr lang="uk-UA" sz="2000" b="1" dirty="0" err="1"/>
              <a:t>канд</a:t>
            </a:r>
            <a:r>
              <a:rPr lang="uk-UA" sz="2000" b="1" dirty="0"/>
              <a:t>. </a:t>
            </a:r>
            <a:r>
              <a:rPr lang="uk-UA" sz="2000" b="1" dirty="0" err="1"/>
              <a:t>юрид</a:t>
            </a:r>
            <a:r>
              <a:rPr lang="uk-UA" sz="2000" b="1" dirty="0"/>
              <a:t>. наук, доц., декан ф-ту післядипломної освіти Харківського гуманітарного університету </a:t>
            </a:r>
            <a:endParaRPr lang="uk-UA" sz="2000" b="1" dirty="0" smtClean="0"/>
          </a:p>
          <a:p>
            <a:pPr algn="ctr" eaLnBrk="1" hangingPunct="1">
              <a:defRPr/>
            </a:pPr>
            <a:r>
              <a:rPr lang="uk-UA" sz="2000" b="1" dirty="0" smtClean="0"/>
              <a:t>«</a:t>
            </a:r>
            <a:r>
              <a:rPr lang="uk-UA" sz="2000" b="1" dirty="0"/>
              <a:t>Народна українська академія»</a:t>
            </a:r>
            <a:endParaRPr lang="ru-RU" sz="2000" b="1" dirty="0"/>
          </a:p>
          <a:p>
            <a:pPr algn="ctr" eaLnBrk="1" hangingPunct="1">
              <a:defRPr/>
            </a:pPr>
            <a:endParaRPr lang="ru-RU" alt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2070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80"/>
            <a:ext cx="9144000" cy="678712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524328" y="5927894"/>
            <a:ext cx="288032" cy="2874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37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700338" y="6165850"/>
            <a:ext cx="4464050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9.02.2024</a:t>
            </a:r>
            <a:endParaRPr lang="en-US" altLang="ru-RU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alt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м</a:t>
            </a:r>
            <a:r>
              <a:rPr lang="ru-RU" alt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ru-RU" altLang="ru-RU" sz="20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Харків</a:t>
            </a:r>
            <a:endParaRPr lang="ru-RU" altLang="ru-RU" sz="20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20080" y="4798665"/>
            <a:ext cx="8245388" cy="77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defRPr/>
            </a:pPr>
            <a:r>
              <a:rPr lang="uk-UA" sz="2600" b="1" dirty="0" smtClean="0">
                <a:solidFill>
                  <a:srgbClr val="FFFF2F"/>
                </a:solidFill>
              </a:rPr>
              <a:t>ХХ</a:t>
            </a:r>
            <a:r>
              <a:rPr lang="en-US" sz="2600" b="1" dirty="0" smtClean="0">
                <a:solidFill>
                  <a:srgbClr val="FFFF2F"/>
                </a:solidFill>
              </a:rPr>
              <a:t>II</a:t>
            </a:r>
            <a:r>
              <a:rPr lang="uk-UA" sz="2600" b="1" dirty="0" smtClean="0">
                <a:solidFill>
                  <a:srgbClr val="FFFF2F"/>
                </a:solidFill>
              </a:rPr>
              <a:t> Міжнародна науково-практична конференція </a:t>
            </a:r>
            <a:endParaRPr lang="ru-RU" sz="2600" b="1" dirty="0">
              <a:solidFill>
                <a:srgbClr val="FFFF2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4101" name="Text Box 17"/>
          <p:cNvSpPr txBox="1">
            <a:spLocks noChangeArrowheads="1"/>
          </p:cNvSpPr>
          <p:nvPr/>
        </p:nvSpPr>
        <p:spPr bwMode="auto">
          <a:xfrm>
            <a:off x="898612" y="1905794"/>
            <a:ext cx="80668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Університетські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спільноти</a:t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їхня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в умовах </a:t>
            </a:r>
            <a:r>
              <a:rPr lang="uk-UA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дифузності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сучасного університету </a:t>
            </a:r>
          </a:p>
          <a:p>
            <a:r>
              <a:rPr lang="uk-UA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6096000" y="188913"/>
            <a:ext cx="3048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uk-UA" altLang="ru-RU" sz="1000" b="1" dirty="0" smtClean="0">
                <a:solidFill>
                  <a:srgbClr val="FAF360"/>
                </a:solidFill>
                <a:latin typeface="Verdana" pitchFamily="34" charset="0"/>
              </a:rPr>
              <a:t>ОСВІТА</a:t>
            </a:r>
          </a:p>
          <a:p>
            <a:pPr eaLnBrk="1" hangingPunct="1"/>
            <a:r>
              <a:rPr lang="uk-UA" altLang="ru-RU" sz="1000" b="1" dirty="0" smtClean="0">
                <a:solidFill>
                  <a:srgbClr val="FAF360"/>
                </a:solidFill>
                <a:latin typeface="Verdana" pitchFamily="34" charset="0"/>
              </a:rPr>
              <a:t>          ІНТЕЛІГЕНТНІСТЬ</a:t>
            </a:r>
          </a:p>
          <a:p>
            <a:pPr eaLnBrk="1" hangingPunct="1"/>
            <a:r>
              <a:rPr lang="uk-UA" altLang="ru-RU" sz="1000" b="1" dirty="0" smtClean="0">
                <a:solidFill>
                  <a:srgbClr val="FAF360"/>
                </a:solidFill>
                <a:latin typeface="Verdana" pitchFamily="34" charset="0"/>
              </a:rPr>
              <a:t>	                 КУЛЬТУРА</a:t>
            </a:r>
            <a:endParaRPr lang="uk-UA" altLang="ru-RU" sz="1000" dirty="0">
              <a:solidFill>
                <a:srgbClr val="FAF360"/>
              </a:solidFill>
              <a:latin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0066"/>
            <a:ext cx="971600" cy="994892"/>
          </a:xfrm>
          <a:prstGeom prst="rect">
            <a:avLst/>
          </a:prstGeom>
        </p:spPr>
      </p:pic>
      <p:pic>
        <p:nvPicPr>
          <p:cNvPr id="8" name="Рисунок 7" descr="в записки "/>
          <p:cNvPicPr/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 bwMode="auto">
          <a:xfrm>
            <a:off x="4156974" y="5670559"/>
            <a:ext cx="1371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043608" y="2132856"/>
            <a:ext cx="777686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uk-UA" altLang="zh-CN" sz="3200" b="1" i="0" u="none" strike="noStrike" cap="none" normalizeH="0" baseline="0" dirty="0" smtClean="0">
                <a:ln>
                  <a:noFill/>
                </a:ln>
                <a:solidFill>
                  <a:srgbClr val="FFFF1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РЕГЛАМЕНТ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kumimoji="0" lang="ru-RU" altLang="zh-CN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uk-UA" altLang="zh-CN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10.00–12.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uk-UA" altLang="zh-CN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	Пленарна сесія</a:t>
            </a:r>
            <a:endParaRPr lang="ru-RU" altLang="zh-CN" sz="28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uk-UA" altLang="zh-CN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12.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uk-UA" altLang="zh-CN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0–13.00	Перерва</a:t>
            </a:r>
            <a:endParaRPr kumimoji="0" lang="ru-RU" altLang="zh-CN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>
              <a:tabLst>
                <a:tab pos="1620838" algn="l"/>
              </a:tabLst>
            </a:pPr>
            <a:r>
              <a:rPr kumimoji="0" lang="uk-UA" altLang="zh-CN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13.00–15.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uk-UA" altLang="zh-CN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	</a:t>
            </a:r>
            <a:r>
              <a:rPr lang="uk-UA" altLang="zh-CN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Дискусія</a:t>
            </a:r>
            <a:endParaRPr kumimoji="0" lang="ru-RU" altLang="zh-CN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>
              <a:tabLst>
                <a:tab pos="1620838" algn="l"/>
              </a:tabLst>
            </a:pPr>
            <a:r>
              <a:rPr kumimoji="0" lang="uk-UA" altLang="zh-CN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15.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uk-UA" altLang="zh-CN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0–1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uk-UA" altLang="zh-CN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uk-UA" altLang="zh-CN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	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Заключні репліки</a:t>
            </a:r>
            <a:endParaRPr kumimoji="0" lang="ru-RU" altLang="zh-CN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52" y="10839"/>
            <a:ext cx="947183" cy="969890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83568" y="468842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  <p:pic>
        <p:nvPicPr>
          <p:cNvPr id="8" name="Рисунок 7" descr="в записки "/>
          <p:cNvPicPr/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 bwMode="auto">
          <a:xfrm>
            <a:off x="4156974" y="5670559"/>
            <a:ext cx="13716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032" y="2411016"/>
            <a:ext cx="820896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sz="4400" b="1" dirty="0" smtClean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Астахова Катерина Вікторівна</a:t>
            </a:r>
          </a:p>
          <a:p>
            <a:pPr algn="ctr"/>
            <a:endParaRPr lang="ru-RU" sz="2000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д-р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наук, проф.,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ректор Харківського гуманітарного університету «Народна українська академія»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6306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032" y="3796010"/>
            <a:ext cx="8208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23816" y="493463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99592" y="1766927"/>
            <a:ext cx="8046402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uk-UA" altLang="ru-RU" sz="2400" b="1" dirty="0" smtClean="0">
                <a:solidFill>
                  <a:srgbClr val="FFFF1D"/>
                </a:solidFill>
              </a:rPr>
              <a:t>Кількість учасників: 103</a:t>
            </a:r>
          </a:p>
          <a:p>
            <a:pPr algn="just" eaLnBrk="1" hangingPunct="1">
              <a:defRPr/>
            </a:pPr>
            <a:r>
              <a:rPr lang="uk-UA" altLang="ru-RU" sz="2400" b="1" dirty="0" smtClean="0"/>
              <a:t>В тому числі:</a:t>
            </a:r>
          </a:p>
          <a:p>
            <a:pPr marL="342900" indent="-342900" algn="just" eaLnBrk="1" hangingPunct="1">
              <a:buClr>
                <a:srgbClr val="FFFF2F"/>
              </a:buClr>
              <a:buFont typeface="Arial" panose="020B0604020202020204" pitchFamily="34" charset="0"/>
              <a:buChar char="•"/>
              <a:defRPr/>
            </a:pPr>
            <a:r>
              <a:rPr lang="uk-UA" altLang="ru-RU" sz="2400" dirty="0">
                <a:solidFill>
                  <a:srgbClr val="FDFBCB"/>
                </a:solidFill>
              </a:rPr>
              <a:t>з</a:t>
            </a:r>
            <a:r>
              <a:rPr lang="uk-UA" altLang="ru-RU" sz="2400" dirty="0" smtClean="0">
                <a:solidFill>
                  <a:srgbClr val="FDFBCB"/>
                </a:solidFill>
              </a:rPr>
              <a:t> зарубіжних країн: </a:t>
            </a:r>
            <a:r>
              <a:rPr lang="uk-UA" altLang="ru-RU" sz="2400" dirty="0" smtClean="0"/>
              <a:t>Австрія (1), </a:t>
            </a:r>
            <a:r>
              <a:rPr lang="uk-UA" sz="2400" dirty="0" smtClean="0"/>
              <a:t>Великобританія </a:t>
            </a:r>
            <a:r>
              <a:rPr lang="uk-UA" sz="2400" dirty="0"/>
              <a:t>(1</a:t>
            </a:r>
            <a:r>
              <a:rPr lang="uk-UA" sz="2400" dirty="0" smtClean="0"/>
              <a:t>), Норвегія </a:t>
            </a:r>
            <a:r>
              <a:rPr lang="uk-UA" sz="2400" dirty="0"/>
              <a:t>(1), Нідерланди (1), Польща (3), Німеччина</a:t>
            </a:r>
            <a:r>
              <a:rPr lang="uk-UA" sz="2400" dirty="0" smtClean="0"/>
              <a:t> </a:t>
            </a:r>
            <a:r>
              <a:rPr lang="uk-UA" sz="2400" dirty="0"/>
              <a:t>(2), Швеція (1), Литва (1</a:t>
            </a:r>
            <a:r>
              <a:rPr lang="uk-UA" sz="2400" dirty="0" smtClean="0"/>
              <a:t>);</a:t>
            </a:r>
          </a:p>
          <a:p>
            <a:pPr marL="342900" indent="-342900" algn="just" eaLnBrk="1" hangingPunct="1">
              <a:buClr>
                <a:srgbClr val="FFFF2F"/>
              </a:buClr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solidFill>
                  <a:srgbClr val="FDFBCB"/>
                </a:solidFill>
              </a:rPr>
              <a:t>а</a:t>
            </a:r>
            <a:r>
              <a:rPr lang="uk-UA" sz="2400" dirty="0" smtClean="0">
                <a:solidFill>
                  <a:srgbClr val="FDFBCB"/>
                </a:solidFill>
              </a:rPr>
              <a:t>кадеміки</a:t>
            </a:r>
            <a:r>
              <a:rPr lang="uk-UA" sz="2400" dirty="0">
                <a:solidFill>
                  <a:srgbClr val="FDFBCB"/>
                </a:solidFill>
              </a:rPr>
              <a:t>, </a:t>
            </a:r>
            <a:r>
              <a:rPr lang="uk-UA" sz="2400" dirty="0" smtClean="0">
                <a:solidFill>
                  <a:srgbClr val="FDFBCB"/>
                </a:solidFill>
              </a:rPr>
              <a:t>члени-кореспонденти </a:t>
            </a:r>
            <a:r>
              <a:rPr lang="uk-UA" sz="2400" dirty="0" smtClean="0"/>
              <a:t>– 6;</a:t>
            </a:r>
          </a:p>
          <a:p>
            <a:pPr marL="342900" indent="-342900" algn="just" eaLnBrk="1" hangingPunct="1">
              <a:buClr>
                <a:srgbClr val="FFFF2F"/>
              </a:buClr>
              <a:buFont typeface="Arial" panose="020B0604020202020204" pitchFamily="34" charset="0"/>
              <a:buChar char="•"/>
              <a:defRPr/>
            </a:pPr>
            <a:r>
              <a:rPr lang="uk-UA" sz="2400" dirty="0" smtClean="0">
                <a:solidFill>
                  <a:srgbClr val="FBF69B"/>
                </a:solidFill>
              </a:rPr>
              <a:t>доктора </a:t>
            </a:r>
            <a:r>
              <a:rPr lang="uk-UA" sz="2400" dirty="0">
                <a:solidFill>
                  <a:srgbClr val="FBF69B"/>
                </a:solidFill>
              </a:rPr>
              <a:t>наук </a:t>
            </a:r>
            <a:r>
              <a:rPr lang="uk-UA" sz="2400" dirty="0"/>
              <a:t>– </a:t>
            </a:r>
            <a:r>
              <a:rPr lang="uk-UA" sz="2400" dirty="0" smtClean="0"/>
              <a:t>35;</a:t>
            </a:r>
          </a:p>
          <a:p>
            <a:pPr marL="342900" indent="-342900" algn="just" eaLnBrk="1" hangingPunct="1">
              <a:buClr>
                <a:srgbClr val="FFFF2F"/>
              </a:buClr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solidFill>
                  <a:srgbClr val="FBF69B"/>
                </a:solidFill>
              </a:rPr>
              <a:t>к</a:t>
            </a:r>
            <a:r>
              <a:rPr lang="uk-UA" sz="2400" dirty="0" smtClean="0">
                <a:solidFill>
                  <a:srgbClr val="FBF69B"/>
                </a:solidFill>
              </a:rPr>
              <a:t>андидати </a:t>
            </a:r>
            <a:r>
              <a:rPr lang="uk-UA" sz="2400" dirty="0">
                <a:solidFill>
                  <a:srgbClr val="FBF69B"/>
                </a:solidFill>
              </a:rPr>
              <a:t>наук </a:t>
            </a:r>
            <a:r>
              <a:rPr lang="uk-UA" sz="2400" dirty="0"/>
              <a:t>– 42.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Керівники навчальних закладів вищої освіти – </a:t>
            </a:r>
            <a:r>
              <a:rPr lang="uk-UA" sz="2400" dirty="0" smtClean="0"/>
              <a:t>6;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Керівники </a:t>
            </a:r>
            <a:r>
              <a:rPr lang="uk-UA" sz="2400" dirty="0" smtClean="0"/>
              <a:t>гімназій та ліцеїв, шкіл </a:t>
            </a:r>
            <a:r>
              <a:rPr lang="uk-UA" sz="2400" dirty="0"/>
              <a:t>– 6</a:t>
            </a:r>
            <a:r>
              <a:rPr lang="uk-UA" sz="24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Представники наукових організацій та установ, бізнес-структур.</a:t>
            </a:r>
            <a:endParaRPr lang="ru-RU" sz="2400" dirty="0"/>
          </a:p>
          <a:p>
            <a:pPr marL="342900" indent="-342900" algn="just" eaLnBrk="1" hangingPunct="1">
              <a:buClr>
                <a:srgbClr val="FFFF2F"/>
              </a:buClr>
              <a:buFont typeface="Arial" panose="020B0604020202020204" pitchFamily="34" charset="0"/>
              <a:buChar char="•"/>
              <a:defRPr/>
            </a:pPr>
            <a:endParaRPr lang="ru-RU" sz="2400" dirty="0"/>
          </a:p>
          <a:p>
            <a:pPr marL="342900" indent="-342900" algn="just" eaLnBrk="1" hangingPunct="1">
              <a:buClr>
                <a:srgbClr val="FFFF2F"/>
              </a:buClr>
              <a:buFont typeface="Arial" panose="020B0604020202020204" pitchFamily="34" charset="0"/>
              <a:buChar char="•"/>
              <a:defRPr/>
            </a:pPr>
            <a:endParaRPr lang="uk-UA" altLang="ru-RU" sz="2400" b="1" dirty="0" smtClean="0"/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endParaRPr lang="uk-UA" altLang="ru-RU" sz="2400" b="1" dirty="0" smtClean="0">
              <a:solidFill>
                <a:srgbClr val="FFFF1D"/>
              </a:solidFill>
            </a:endParaRPr>
          </a:p>
          <a:p>
            <a:pPr algn="just" eaLnBrk="1" hangingPunct="1">
              <a:defRPr/>
            </a:pPr>
            <a:endParaRPr lang="ru-RU" altLang="ru-RU" sz="2400" b="1" dirty="0" smtClean="0">
              <a:solidFill>
                <a:srgbClr val="FFFF1D"/>
              </a:solidFill>
            </a:endParaRPr>
          </a:p>
        </p:txBody>
      </p:sp>
      <p:pic>
        <p:nvPicPr>
          <p:cNvPr id="9" name="Рисунок 8" descr="в записки "/>
          <p:cNvPicPr/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 bwMode="auto">
          <a:xfrm>
            <a:off x="4561718" y="6303963"/>
            <a:ext cx="1371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032" y="3796010"/>
            <a:ext cx="8208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077144" y="86226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99592" y="1834465"/>
            <a:ext cx="8201487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eaLnBrk="1" hangingPunct="1">
              <a:buClr>
                <a:srgbClr val="FFFF2F"/>
              </a:buClr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НАВЧАЛЬНІ ЗАКЛАДИ ВИЩОЇ ОСВІТИ</a:t>
            </a:r>
            <a:endParaRPr lang="ru-RU" sz="2000" b="1" dirty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Харківській національний університет імені В. Н.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Каразіна;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Харківський національний педагогічний університет імені Г. С.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Сковороди;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КВНЗ «Харківська академія неперервної освіти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»;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Харківська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гуманітарно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-педагогічна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академія;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Національний технічний університет «Харківський політехнічний інститут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»;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Національний юридичний університет імені Ярослава Мудрого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;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Харківський національний університету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радіоелектроніки;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Прикарпатський національний університет імені Василя Стефаника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м. Івано-Франківськ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);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</a:t>
            </a:r>
            <a:r>
              <a:rPr lang="uk-UA" sz="2000" b="1" dirty="0">
                <a:latin typeface="Arial Narrow" panose="020B0606020202030204" pitchFamily="34" charset="0"/>
              </a:rPr>
              <a:t>Український державний університет імені Михайла </a:t>
            </a:r>
            <a:r>
              <a:rPr lang="uk-UA" sz="2000" b="1" dirty="0" smtClean="0">
                <a:latin typeface="Arial Narrow" panose="020B0606020202030204" pitchFamily="34" charset="0"/>
              </a:rPr>
              <a:t>Драго</a:t>
            </a:r>
            <a:r>
              <a:rPr lang="uk-UA" sz="2000" b="1" dirty="0">
                <a:latin typeface="Arial Narrow" panose="020B0606020202030204" pitchFamily="34" charset="0"/>
              </a:rPr>
              <a:t>манова</a:t>
            </a:r>
            <a:r>
              <a:rPr lang="uk-UA" sz="2000" b="1" dirty="0" smtClean="0">
                <a:latin typeface="Arial Narrow" panose="020B0606020202030204" pitchFamily="34" charset="0"/>
              </a:rPr>
              <a:t>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м. Київ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);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Національний університет водного господарства та природокористування (м. Рівне);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Український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католицький університет (м. Львів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);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Східноукраїнський національний університет імені Володимира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Даля.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 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eaLnBrk="1" hangingPunct="1">
              <a:buClr>
                <a:srgbClr val="FFFF2F"/>
              </a:buClr>
              <a:buFont typeface="Arial" panose="020B0604020202020204" pitchFamily="34" charset="0"/>
              <a:buChar char="•"/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eaLnBrk="1" hangingPunct="1">
              <a:buClr>
                <a:srgbClr val="FFFF2F"/>
              </a:buClr>
              <a:buFont typeface="Arial" panose="020B0604020202020204" pitchFamily="34" charset="0"/>
              <a:buChar char="•"/>
              <a:defRPr/>
            </a:pPr>
            <a:endParaRPr lang="uk-UA" alt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uk-UA" altLang="ru-RU" sz="2000" b="1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endParaRPr lang="ru-RU" altLang="ru-RU" sz="2000" b="1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Рисунок 8" descr="в записки "/>
          <p:cNvPicPr/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 bwMode="auto">
          <a:xfrm>
            <a:off x="1835696" y="1584232"/>
            <a:ext cx="1371600" cy="2286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942513" y="1151843"/>
            <a:ext cx="2693384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800" b="1" dirty="0" smtClean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УЧАСНИКИ</a:t>
            </a:r>
            <a:endParaRPr lang="uk-UA" sz="2800" dirty="0">
              <a:solidFill>
                <a:srgbClr val="FFFF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032" y="3796010"/>
            <a:ext cx="8208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077144" y="86226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77286" y="2033586"/>
            <a:ext cx="8059209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eaLnBrk="1" hangingPunct="1">
              <a:buClr>
                <a:srgbClr val="FFFF2F"/>
              </a:buClr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НАВЧАЛЬНІ </a:t>
            </a:r>
            <a:r>
              <a:rPr lang="uk-UA" sz="2000" b="1" dirty="0" smtClean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ЗАКЛАДИ ЗАРУБІЖНИХ КРАЇН</a:t>
            </a:r>
          </a:p>
          <a:p>
            <a:pPr marL="342900" indent="-342900" eaLnBrk="1" hangingPunct="1">
              <a:buClr>
                <a:srgbClr val="FFFF2F"/>
              </a:buClr>
              <a:buFont typeface="Arial" panose="020B0604020202020204" pitchFamily="34" charset="0"/>
              <a:buChar char="•"/>
              <a:defRPr/>
            </a:pPr>
            <a:endParaRPr lang="ru-RU" sz="800" b="1" dirty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uk-UA" sz="2000" dirty="0" smtClean="0">
                <a:latin typeface="+mn-lt"/>
              </a:rPr>
              <a:t>- Віденський </a:t>
            </a:r>
            <a:r>
              <a:rPr lang="uk-UA" sz="2000" dirty="0">
                <a:latin typeface="+mn-lt"/>
              </a:rPr>
              <a:t>університет економіки і бізнесу (Австрія</a:t>
            </a:r>
            <a:r>
              <a:rPr lang="uk-UA" sz="2000" dirty="0" smtClean="0">
                <a:latin typeface="+mn-lt"/>
              </a:rPr>
              <a:t>);</a:t>
            </a:r>
            <a:endParaRPr lang="ru-RU" sz="2000" dirty="0">
              <a:latin typeface="+mn-lt"/>
            </a:endParaRPr>
          </a:p>
          <a:p>
            <a:pPr lvl="0"/>
            <a:r>
              <a:rPr lang="uk-UA" sz="2000" dirty="0" smtClean="0">
                <a:latin typeface="+mn-lt"/>
              </a:rPr>
              <a:t>- Поморська </a:t>
            </a:r>
            <a:r>
              <a:rPr lang="uk-UA" sz="2000" dirty="0">
                <a:latin typeface="+mn-lt"/>
              </a:rPr>
              <a:t>академія (м. </a:t>
            </a:r>
            <a:r>
              <a:rPr lang="uk-UA" sz="2000" dirty="0" err="1">
                <a:latin typeface="+mn-lt"/>
              </a:rPr>
              <a:t>Слупськ</a:t>
            </a:r>
            <a:r>
              <a:rPr lang="uk-UA" sz="2000" dirty="0">
                <a:latin typeface="+mn-lt"/>
              </a:rPr>
              <a:t>, Польща</a:t>
            </a:r>
            <a:r>
              <a:rPr lang="uk-UA" sz="2000" dirty="0" smtClean="0">
                <a:latin typeface="+mn-lt"/>
              </a:rPr>
              <a:t>);</a:t>
            </a:r>
            <a:endParaRPr lang="ru-RU" sz="2000" dirty="0">
              <a:latin typeface="+mn-lt"/>
            </a:endParaRPr>
          </a:p>
          <a:p>
            <a:pPr lvl="0"/>
            <a:r>
              <a:rPr lang="uk-UA" sz="2000" dirty="0" smtClean="0">
                <a:latin typeface="+mn-lt"/>
              </a:rPr>
              <a:t>- Інститут </a:t>
            </a:r>
            <a:r>
              <a:rPr lang="uk-UA" sz="2000" dirty="0">
                <a:latin typeface="+mn-lt"/>
              </a:rPr>
              <a:t>соціології  Щецинського університету (Польща</a:t>
            </a:r>
            <a:r>
              <a:rPr lang="uk-UA" sz="2000" dirty="0" smtClean="0">
                <a:latin typeface="+mn-lt"/>
              </a:rPr>
              <a:t>);</a:t>
            </a:r>
            <a:endParaRPr lang="ru-RU" sz="2000" dirty="0">
              <a:latin typeface="+mn-lt"/>
            </a:endParaRPr>
          </a:p>
          <a:p>
            <a:pPr lvl="0"/>
            <a:r>
              <a:rPr lang="uk-UA" sz="2000" dirty="0" smtClean="0">
                <a:latin typeface="+mn-lt"/>
              </a:rPr>
              <a:t>- Вільний університет </a:t>
            </a:r>
            <a:r>
              <a:rPr lang="uk-UA" sz="2000" dirty="0" err="1">
                <a:latin typeface="+mn-lt"/>
              </a:rPr>
              <a:t>Сканії</a:t>
            </a:r>
            <a:r>
              <a:rPr lang="uk-UA" sz="2000" dirty="0">
                <a:latin typeface="+mn-lt"/>
              </a:rPr>
              <a:t> (м. </a:t>
            </a:r>
            <a:r>
              <a:rPr lang="uk-UA" sz="2000" dirty="0" err="1">
                <a:latin typeface="+mn-lt"/>
              </a:rPr>
              <a:t>Крістіанстад</a:t>
            </a:r>
            <a:r>
              <a:rPr lang="uk-UA" sz="2000" dirty="0">
                <a:latin typeface="+mn-lt"/>
              </a:rPr>
              <a:t>, Швеція</a:t>
            </a:r>
            <a:r>
              <a:rPr lang="uk-UA" sz="2000" dirty="0" smtClean="0">
                <a:latin typeface="+mn-lt"/>
              </a:rPr>
              <a:t>);</a:t>
            </a:r>
            <a:endParaRPr lang="ru-RU" sz="2000" dirty="0">
              <a:latin typeface="+mn-lt"/>
            </a:endParaRPr>
          </a:p>
          <a:p>
            <a:pPr lvl="0"/>
            <a:r>
              <a:rPr lang="uk-UA" sz="2000" dirty="0" smtClean="0">
                <a:latin typeface="+mn-lt"/>
              </a:rPr>
              <a:t>- Лондонський </a:t>
            </a:r>
            <a:r>
              <a:rPr lang="uk-UA" sz="2000" dirty="0">
                <a:latin typeface="+mn-lt"/>
              </a:rPr>
              <a:t>університет </a:t>
            </a:r>
            <a:r>
              <a:rPr lang="uk-UA" sz="2000" dirty="0" err="1">
                <a:latin typeface="+mn-lt"/>
              </a:rPr>
              <a:t>Мідлсекс</a:t>
            </a:r>
            <a:r>
              <a:rPr lang="uk-UA" sz="2000" dirty="0">
                <a:latin typeface="+mn-lt"/>
              </a:rPr>
              <a:t> (Великобританія</a:t>
            </a:r>
            <a:r>
              <a:rPr lang="uk-UA" sz="2000" dirty="0" smtClean="0">
                <a:latin typeface="+mn-lt"/>
              </a:rPr>
              <a:t>);</a:t>
            </a:r>
            <a:endParaRPr lang="ru-RU" sz="2000" dirty="0">
              <a:latin typeface="+mn-lt"/>
            </a:endParaRPr>
          </a:p>
          <a:p>
            <a:pPr lvl="0"/>
            <a:r>
              <a:rPr lang="uk-UA" sz="2000" dirty="0" smtClean="0">
                <a:latin typeface="+mn-lt"/>
              </a:rPr>
              <a:t>- </a:t>
            </a:r>
            <a:r>
              <a:rPr lang="uk-UA" sz="2000" dirty="0" err="1" smtClean="0">
                <a:latin typeface="+mn-lt"/>
              </a:rPr>
              <a:t>Вестфальський</a:t>
            </a:r>
            <a:r>
              <a:rPr lang="uk-UA" sz="2000" dirty="0" smtClean="0">
                <a:latin typeface="+mn-lt"/>
              </a:rPr>
              <a:t> </a:t>
            </a:r>
            <a:r>
              <a:rPr lang="uk-UA" sz="2000" dirty="0">
                <a:latin typeface="+mn-lt"/>
              </a:rPr>
              <a:t>університет прикладних </a:t>
            </a:r>
            <a:r>
              <a:rPr lang="uk-UA" sz="2000" dirty="0" smtClean="0">
                <a:latin typeface="+mn-lt"/>
              </a:rPr>
              <a:t>наук </a:t>
            </a:r>
            <a:r>
              <a:rPr lang="uk-UA" sz="2000" dirty="0">
                <a:latin typeface="+mn-lt"/>
              </a:rPr>
              <a:t>(м. </a:t>
            </a:r>
            <a:r>
              <a:rPr lang="uk-UA" sz="2000" dirty="0" err="1">
                <a:latin typeface="+mn-lt"/>
              </a:rPr>
              <a:t>Мешеде</a:t>
            </a:r>
            <a:r>
              <a:rPr lang="uk-UA" sz="2000" dirty="0">
                <a:latin typeface="+mn-lt"/>
              </a:rPr>
              <a:t>, Німеччина</a:t>
            </a:r>
            <a:r>
              <a:rPr lang="uk-UA" sz="2000" dirty="0" smtClean="0">
                <a:latin typeface="+mn-lt"/>
              </a:rPr>
              <a:t>);</a:t>
            </a:r>
            <a:endParaRPr lang="ru-RU" sz="2000" dirty="0">
              <a:latin typeface="+mn-lt"/>
            </a:endParaRPr>
          </a:p>
          <a:p>
            <a:pPr lvl="0"/>
            <a:r>
              <a:rPr lang="uk-UA" sz="2000" dirty="0" smtClean="0">
                <a:latin typeface="+mn-lt"/>
              </a:rPr>
              <a:t>- Вільнюський технічний університет </a:t>
            </a:r>
            <a:r>
              <a:rPr lang="uk-UA" sz="2000" dirty="0">
                <a:latin typeface="+mn-lt"/>
              </a:rPr>
              <a:t>імені </a:t>
            </a:r>
            <a:r>
              <a:rPr lang="uk-UA" sz="2000" dirty="0" err="1">
                <a:latin typeface="+mn-lt"/>
              </a:rPr>
              <a:t>Гедимінаса</a:t>
            </a:r>
            <a:r>
              <a:rPr lang="uk-UA" sz="2000" dirty="0">
                <a:latin typeface="+mn-lt"/>
              </a:rPr>
              <a:t> (м. Вільнюс, Литва</a:t>
            </a:r>
            <a:r>
              <a:rPr lang="uk-UA" sz="2000" dirty="0" smtClean="0">
                <a:latin typeface="+mn-lt"/>
              </a:rPr>
              <a:t>);</a:t>
            </a:r>
            <a:endParaRPr lang="ru-RU" sz="2000" dirty="0">
              <a:latin typeface="+mn-lt"/>
            </a:endParaRPr>
          </a:p>
          <a:p>
            <a:pPr lvl="0"/>
            <a:r>
              <a:rPr lang="uk-UA" sz="2000" dirty="0" smtClean="0">
                <a:latin typeface="+mn-lt"/>
              </a:rPr>
              <a:t>- Вільний </a:t>
            </a:r>
            <a:r>
              <a:rPr lang="uk-UA" sz="2000" dirty="0">
                <a:latin typeface="+mn-lt"/>
              </a:rPr>
              <a:t>університет (м. Амстердам</a:t>
            </a:r>
            <a:r>
              <a:rPr lang="uk-UA" sz="2000" dirty="0" smtClean="0">
                <a:latin typeface="+mn-lt"/>
              </a:rPr>
              <a:t>, Нідерланди);</a:t>
            </a:r>
            <a:endParaRPr lang="ru-RU" sz="2000" dirty="0">
              <a:latin typeface="+mn-lt"/>
            </a:endParaRPr>
          </a:p>
          <a:p>
            <a:pPr lvl="0"/>
            <a:r>
              <a:rPr lang="uk-UA" sz="2000" dirty="0" smtClean="0">
                <a:latin typeface="+mn-lt"/>
              </a:rPr>
              <a:t>- Університетський </a:t>
            </a:r>
            <a:r>
              <a:rPr lang="uk-UA" sz="2000" dirty="0">
                <a:latin typeface="+mn-lt"/>
              </a:rPr>
              <a:t>коледж </a:t>
            </a:r>
            <a:r>
              <a:rPr lang="uk-UA" sz="2000" dirty="0" smtClean="0">
                <a:latin typeface="+mn-lt"/>
              </a:rPr>
              <a:t>(</a:t>
            </a:r>
            <a:r>
              <a:rPr lang="uk-UA" sz="2000" dirty="0">
                <a:latin typeface="+mn-lt"/>
              </a:rPr>
              <a:t>м. </a:t>
            </a:r>
            <a:r>
              <a:rPr lang="uk-UA" sz="2000" dirty="0" err="1">
                <a:latin typeface="+mn-lt"/>
              </a:rPr>
              <a:t>Остфолд</a:t>
            </a:r>
            <a:r>
              <a:rPr lang="uk-UA" sz="2000" dirty="0">
                <a:latin typeface="+mn-lt"/>
              </a:rPr>
              <a:t>, Норвегія</a:t>
            </a:r>
            <a:r>
              <a:rPr lang="uk-UA" sz="2000" dirty="0" smtClean="0">
                <a:latin typeface="+mn-lt"/>
              </a:rPr>
              <a:t>).</a:t>
            </a:r>
            <a:endParaRPr lang="ru-RU" altLang="ru-RU" sz="2000" b="1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Рисунок 8" descr="в записки "/>
          <p:cNvPicPr/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 bwMode="auto">
          <a:xfrm>
            <a:off x="1835696" y="1584232"/>
            <a:ext cx="1371600" cy="2286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942513" y="1151843"/>
            <a:ext cx="2693384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800" b="1" dirty="0" smtClean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УЧАСНИКИ</a:t>
            </a:r>
            <a:endParaRPr lang="uk-UA" sz="2800" dirty="0">
              <a:solidFill>
                <a:srgbClr val="FFFF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35610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032" y="3796010"/>
            <a:ext cx="8208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7"/>
            <a:ext cx="942513" cy="965107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077144" y="86226"/>
            <a:ext cx="8066856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/>
              <a:t>ПРИВАБЛИВІСТЬ НАВЧАЛЬНОГО ЗАКЛАДУ: </a:t>
            </a:r>
            <a:br>
              <a:rPr lang="uk-UA" sz="2000" b="1" dirty="0"/>
            </a:br>
            <a:r>
              <a:rPr lang="uk-UA" sz="2000" b="1" dirty="0"/>
              <a:t>СКЛАДОВІ ТА </a:t>
            </a:r>
            <a:r>
              <a:rPr lang="uk-UA" sz="2000" b="1" dirty="0" smtClean="0"/>
              <a:t>ТРЕНДИ</a:t>
            </a:r>
            <a:endParaRPr lang="uk-UA" sz="2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11908" y="1787437"/>
            <a:ext cx="8059209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FFFF1D"/>
                </a:solidFill>
                <a:latin typeface="+mj-lt"/>
              </a:rPr>
              <a:t>ОРГАНІЗАЦІЇ ТА УСТАНОВИ</a:t>
            </a:r>
            <a:endParaRPr lang="ru-RU" sz="2000" b="1" dirty="0">
              <a:solidFill>
                <a:srgbClr val="FFFF1D"/>
              </a:solidFill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uk-UA" sz="2000" dirty="0" smtClean="0">
                <a:latin typeface="Arial Narrow" panose="020B0606020202030204" pitchFamily="34" charset="0"/>
              </a:rPr>
              <a:t>Інститут </a:t>
            </a:r>
            <a:r>
              <a:rPr lang="uk-UA" sz="2000" dirty="0">
                <a:latin typeface="Arial Narrow" panose="020B0606020202030204" pitchFamily="34" charset="0"/>
              </a:rPr>
              <a:t>економіки та прогнозування НАН </a:t>
            </a:r>
            <a:r>
              <a:rPr lang="uk-UA" sz="2000" dirty="0" smtClean="0">
                <a:latin typeface="Arial Narrow" panose="020B0606020202030204" pitchFamily="34" charset="0"/>
              </a:rPr>
              <a:t>України;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latin typeface="Arial Narrow" panose="020B0606020202030204" pitchFamily="34" charset="0"/>
              </a:rPr>
              <a:t>Харківський регіональний центр оцінювання якості освіти;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uk-UA" sz="2000" dirty="0">
                <a:latin typeface="Arial Narrow" panose="020B0606020202030204" pitchFamily="34" charset="0"/>
              </a:rPr>
              <a:t>Науково-дослідний центр індустріальних проблем розвитку НАН </a:t>
            </a:r>
            <a:r>
              <a:rPr lang="uk-UA" sz="2000" dirty="0" smtClean="0">
                <a:latin typeface="Arial Narrow" panose="020B0606020202030204" pitchFamily="34" charset="0"/>
              </a:rPr>
              <a:t>України;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uk-UA" sz="2000" dirty="0" smtClean="0">
                <a:latin typeface="Arial Narrow" panose="020B0606020202030204" pitchFamily="34" charset="0"/>
              </a:rPr>
              <a:t>Державна </a:t>
            </a:r>
            <a:r>
              <a:rPr lang="uk-UA" sz="2000" dirty="0">
                <a:latin typeface="Arial Narrow" panose="020B0606020202030204" pitchFamily="34" charset="0"/>
              </a:rPr>
              <a:t>служба якості освіти в Харківській </a:t>
            </a:r>
            <a:r>
              <a:rPr lang="uk-UA" sz="2000" dirty="0" smtClean="0">
                <a:latin typeface="Arial Narrow" panose="020B0606020202030204" pitchFamily="34" charset="0"/>
              </a:rPr>
              <a:t>області;</a:t>
            </a:r>
          </a:p>
          <a:p>
            <a:pPr marL="342900" indent="-342900">
              <a:buFontTx/>
              <a:buChar char="-"/>
            </a:pPr>
            <a:r>
              <a:rPr lang="uk-UA" sz="2000" dirty="0" smtClean="0">
                <a:latin typeface="Arial Narrow" panose="020B0606020202030204" pitchFamily="34" charset="0"/>
              </a:rPr>
              <a:t>Науково-виробнича </a:t>
            </a:r>
            <a:r>
              <a:rPr lang="uk-UA" sz="2000" dirty="0">
                <a:latin typeface="Arial Narrow" panose="020B0606020202030204" pitchFamily="34" charset="0"/>
              </a:rPr>
              <a:t>фірма «Українська вагова </a:t>
            </a:r>
            <a:r>
              <a:rPr lang="uk-UA" sz="2000" dirty="0" smtClean="0">
                <a:latin typeface="Arial Narrow" panose="020B0606020202030204" pitchFamily="34" charset="0"/>
              </a:rPr>
              <a:t>компанія»</a:t>
            </a:r>
            <a:r>
              <a:rPr lang="ru-RU" sz="2000" dirty="0" smtClean="0">
                <a:latin typeface="Arial Narrow" panose="020B0606020202030204" pitchFamily="34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uk-UA" sz="2000" dirty="0" smtClean="0">
                <a:latin typeface="Arial Narrow" panose="020B0606020202030204" pitchFamily="34" charset="0"/>
              </a:rPr>
              <a:t>Управління </a:t>
            </a:r>
            <a:r>
              <a:rPr lang="uk-UA" sz="2000" dirty="0">
                <a:latin typeface="Arial Narrow" panose="020B0606020202030204" pitchFamily="34" charset="0"/>
              </a:rPr>
              <a:t>нотаріату Південно-східного управління Міністерства </a:t>
            </a:r>
            <a:r>
              <a:rPr lang="uk-UA" sz="2000" dirty="0" smtClean="0">
                <a:latin typeface="Arial Narrow" panose="020B0606020202030204" pitchFamily="34" charset="0"/>
              </a:rPr>
              <a:t>юстиції.</a:t>
            </a:r>
            <a:endParaRPr lang="ru-RU" sz="2000" dirty="0">
              <a:latin typeface="Arial Narrow" panose="020B0606020202030204" pitchFamily="34" charset="0"/>
            </a:endParaRPr>
          </a:p>
          <a:p>
            <a:r>
              <a:rPr lang="uk-UA" sz="2000" dirty="0">
                <a:latin typeface="Arial Narrow" panose="020B0606020202030204" pitchFamily="34" charset="0"/>
              </a:rPr>
              <a:t> 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FFFF1D"/>
                </a:solidFill>
                <a:latin typeface="+mj-lt"/>
              </a:rPr>
              <a:t>ЛІЦЕЇ, </a:t>
            </a:r>
            <a:r>
              <a:rPr lang="uk-UA" sz="2000" b="1" dirty="0">
                <a:solidFill>
                  <a:srgbClr val="FFFF1D"/>
                </a:solidFill>
              </a:rPr>
              <a:t>ГІМНАЗІЇ, </a:t>
            </a:r>
            <a:r>
              <a:rPr lang="uk-UA" sz="2000" b="1" dirty="0" smtClean="0">
                <a:solidFill>
                  <a:srgbClr val="FFFF1D"/>
                </a:solidFill>
                <a:latin typeface="+mj-lt"/>
              </a:rPr>
              <a:t>ШКОЛИ</a:t>
            </a:r>
            <a:endParaRPr lang="ru-RU" sz="2000" b="1" dirty="0">
              <a:solidFill>
                <a:srgbClr val="FFFF1D"/>
              </a:solidFill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uk-UA" sz="2000" dirty="0" smtClean="0">
                <a:latin typeface="Arial Narrow" panose="020B0606020202030204" pitchFamily="34" charset="0"/>
              </a:rPr>
              <a:t>Харківський </a:t>
            </a:r>
            <a:r>
              <a:rPr lang="uk-UA" sz="2000" dirty="0">
                <a:latin typeface="Arial Narrow" panose="020B0606020202030204" pitchFamily="34" charset="0"/>
              </a:rPr>
              <a:t>фізико-математичний ліцей № </a:t>
            </a:r>
            <a:r>
              <a:rPr lang="uk-UA" sz="2000" dirty="0" smtClean="0">
                <a:latin typeface="Arial Narrow" panose="020B0606020202030204" pitchFamily="34" charset="0"/>
              </a:rPr>
              <a:t>27;</a:t>
            </a:r>
          </a:p>
          <a:p>
            <a:pPr marL="342900" indent="-342900">
              <a:buFontTx/>
              <a:buChar char="-"/>
            </a:pPr>
            <a:r>
              <a:rPr lang="uk-UA" sz="2000" dirty="0" smtClean="0">
                <a:latin typeface="Arial Narrow" panose="020B0606020202030204" pitchFamily="34" charset="0"/>
              </a:rPr>
              <a:t>Харківська </a:t>
            </a:r>
            <a:r>
              <a:rPr lang="uk-UA" sz="2000" dirty="0">
                <a:latin typeface="Arial Narrow" panose="020B0606020202030204" pitchFamily="34" charset="0"/>
              </a:rPr>
              <a:t>гімназія № </a:t>
            </a:r>
            <a:r>
              <a:rPr lang="uk-UA" sz="2000" dirty="0" smtClean="0">
                <a:latin typeface="Arial Narrow" panose="020B0606020202030204" pitchFamily="34" charset="0"/>
              </a:rPr>
              <a:t>13;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uk-UA" sz="2000" dirty="0" smtClean="0">
                <a:latin typeface="Arial Narrow" panose="020B0606020202030204" pitchFamily="34" charset="0"/>
              </a:rPr>
              <a:t>Харківська </a:t>
            </a:r>
            <a:r>
              <a:rPr lang="uk-UA" sz="2000" dirty="0">
                <a:latin typeface="Arial Narrow" panose="020B0606020202030204" pitchFamily="34" charset="0"/>
              </a:rPr>
              <a:t>гімназія № </a:t>
            </a:r>
            <a:r>
              <a:rPr lang="uk-UA" sz="2000" dirty="0" smtClean="0">
                <a:latin typeface="Arial Narrow" panose="020B0606020202030204" pitchFamily="34" charset="0"/>
              </a:rPr>
              <a:t>86;</a:t>
            </a:r>
          </a:p>
          <a:p>
            <a:pPr marL="342900" indent="-342900">
              <a:buFontTx/>
              <a:buChar char="-"/>
            </a:pPr>
            <a:r>
              <a:rPr lang="uk-UA" sz="2000" dirty="0" smtClean="0">
                <a:latin typeface="Arial Narrow" panose="020B0606020202030204" pitchFamily="34" charset="0"/>
              </a:rPr>
              <a:t>Харківська </a:t>
            </a:r>
            <a:r>
              <a:rPr lang="uk-UA" sz="2000" dirty="0">
                <a:latin typeface="Arial Narrow" panose="020B0606020202030204" pitchFamily="34" charset="0"/>
              </a:rPr>
              <a:t>гімназія № </a:t>
            </a:r>
            <a:r>
              <a:rPr lang="uk-UA" sz="2000" dirty="0" smtClean="0">
                <a:latin typeface="Arial Narrow" panose="020B0606020202030204" pitchFamily="34" charset="0"/>
              </a:rPr>
              <a:t>14;</a:t>
            </a:r>
          </a:p>
          <a:p>
            <a:pPr marL="342900" indent="-342900">
              <a:buFontTx/>
              <a:buChar char="-"/>
            </a:pPr>
            <a:r>
              <a:rPr lang="uk-UA" sz="2000" dirty="0" smtClean="0">
                <a:latin typeface="Arial Narrow" panose="020B0606020202030204" pitchFamily="34" charset="0"/>
              </a:rPr>
              <a:t>Харківська </a:t>
            </a:r>
            <a:r>
              <a:rPr lang="uk-UA" sz="2000" dirty="0">
                <a:latin typeface="Arial Narrow" panose="020B0606020202030204" pitchFamily="34" charset="0"/>
              </a:rPr>
              <a:t>загальноосвітня школа І–ІІІ ступенів № </a:t>
            </a:r>
            <a:r>
              <a:rPr lang="uk-UA" sz="2000" dirty="0" smtClean="0">
                <a:latin typeface="Arial Narrow" panose="020B0606020202030204" pitchFamily="34" charset="0"/>
              </a:rPr>
              <a:t>122</a:t>
            </a:r>
          </a:p>
          <a:p>
            <a:pPr marL="342900" indent="-342900">
              <a:buFontTx/>
              <a:buChar char="-"/>
            </a:pPr>
            <a:r>
              <a:rPr lang="uk-UA" sz="2000" dirty="0" smtClean="0">
                <a:latin typeface="Arial Narrow" panose="020B0606020202030204" pitchFamily="34" charset="0"/>
              </a:rPr>
              <a:t>Спеціалізована економіко-правова школа ХГУ «НУА» та інші.</a:t>
            </a:r>
            <a:endParaRPr lang="ru-RU" altLang="ru-RU" sz="2000" b="1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Рисунок 8" descr="в записки "/>
          <p:cNvPicPr/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 bwMode="auto">
          <a:xfrm>
            <a:off x="1835696" y="1584232"/>
            <a:ext cx="1371600" cy="2286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942513" y="1151843"/>
            <a:ext cx="2693384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800" b="1" dirty="0" smtClean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УЧАСНИКИ</a:t>
            </a:r>
            <a:endParaRPr lang="uk-UA" sz="2800" dirty="0">
              <a:solidFill>
                <a:srgbClr val="FFFF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3470</TotalTime>
  <Words>1014</Words>
  <Application>Microsoft Office PowerPoint</Application>
  <PresentationFormat>Экран (4:3)</PresentationFormat>
  <Paragraphs>282</Paragraphs>
  <Slides>39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Arial Narrow</vt:lpstr>
      <vt:lpstr>Calibri</vt:lpstr>
      <vt:lpstr>Tahoma</vt:lpstr>
      <vt:lpstr>Times New Roman</vt:lpstr>
      <vt:lpstr>Verdana</vt:lpstr>
      <vt:lpstr>Wingdings</vt:lpstr>
      <vt:lpstr>Сумерки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ХГУ НУА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 Козыренко</dc:creator>
  <cp:lastModifiedBy>Денис Сериков</cp:lastModifiedBy>
  <cp:revision>325</cp:revision>
  <dcterms:created xsi:type="dcterms:W3CDTF">2014-02-14T09:36:15Z</dcterms:created>
  <dcterms:modified xsi:type="dcterms:W3CDTF">2023-02-09T14:47:42Z</dcterms:modified>
</cp:coreProperties>
</file>