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86" r:id="rId4"/>
    <p:sldId id="259" r:id="rId5"/>
    <p:sldId id="271" r:id="rId6"/>
    <p:sldId id="279" r:id="rId7"/>
    <p:sldId id="283" r:id="rId8"/>
    <p:sldId id="285" r:id="rId9"/>
    <p:sldId id="284" r:id="rId10"/>
    <p:sldId id="275" r:id="rId11"/>
    <p:sldId id="276" r:id="rId12"/>
    <p:sldId id="27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28F"/>
    <a:srgbClr val="FFCE33"/>
    <a:srgbClr val="80CFE4"/>
    <a:srgbClr val="EBCF67"/>
    <a:srgbClr val="EEDA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Marja Nesterova, 30.11.22.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0FCA-AE94-4155-A6E3-812A38B37464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DA2D-9612-4A87-A97C-C6B9672F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96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Marja Nesterova, 30.11.22.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6C38C-E06B-473C-9586-CE0EBDB647E3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0AFB-E2CC-4A9C-ADE2-BAA3219B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63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66A-94A5-475E-BA99-D1CD7E7E2C09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D954-E721-4134-967A-7F24E88F00E2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7AFC-1669-44BF-AAAF-19CD1BA908AB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40AA-CDA0-4C56-B0A5-4DBD2FEDCA91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49DE-5A0C-4D3A-A5F0-9AED29A335D8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4655-F2CC-4011-9574-6FC49659DB5C}" type="datetime1">
              <a:rPr lang="en-US" smtClean="0"/>
              <a:t>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40CF-CADC-4400-8E33-2CE658D234E6}" type="datetime1">
              <a:rPr lang="en-US" smtClean="0"/>
              <a:t>2/10/2023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D29C-BE1B-4070-8C6E-347F67DCC8D5}" type="datetime1">
              <a:rPr lang="en-US" smtClean="0"/>
              <a:t>2/10/2023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A229-6E61-425E-A173-FC5584435E5C}" type="datetime1">
              <a:rPr lang="en-US" smtClean="0"/>
              <a:t>2/10/2023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3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1D17-3513-4037-A02F-DC1D6B2033CA}" type="datetime1">
              <a:rPr lang="en-US" smtClean="0"/>
              <a:t>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402-2A5F-4FC6-9DB6-27B48E409D15}" type="datetime1">
              <a:rPr lang="en-US" smtClean="0"/>
              <a:t>2/10/2023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D51F-CCAB-4618-A84D-42CB6E16659C}" type="datetime1">
              <a:rPr lang="en-US" smtClean="0"/>
              <a:t>2/10/2023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Jean Monnet Centre of Excellence ESSIE - 101085552 - ERASMUS-JMO-2022-COE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B310-EBDB-4007-B6B0-06912EA2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cessie.eu/" TargetMode="External"/><Relationship Id="rId7" Type="http://schemas.openxmlformats.org/officeDocument/2006/relationships/image" Target="../media/image21.png"/><Relationship Id="rId2" Type="http://schemas.openxmlformats.org/officeDocument/2006/relationships/hyperlink" Target="mailto:marja@nesterova.e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5" Type="http://schemas.openxmlformats.org/officeDocument/2006/relationships/image" Target="../media/image10.png"/><Relationship Id="rId4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85" y="1452527"/>
            <a:ext cx="9144000" cy="1365101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25528F"/>
                </a:solidFill>
                <a:latin typeface="+mn-lt"/>
              </a:rPr>
              <a:t>Принципи менеджменту різноманіття для ефективного університетського врядування</a:t>
            </a:r>
            <a:endParaRPr lang="en-US" sz="4000" dirty="0">
              <a:solidFill>
                <a:srgbClr val="25528F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7163" y="3678864"/>
            <a:ext cx="9144000" cy="1610833"/>
          </a:xfrm>
        </p:spPr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5607170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307" y="5113086"/>
            <a:ext cx="718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80CFE4"/>
                </a:solidFill>
              </a:rPr>
              <a:t>п</a:t>
            </a:r>
            <a:r>
              <a:rPr lang="uk-UA" sz="2400" dirty="0" smtClean="0">
                <a:solidFill>
                  <a:srgbClr val="80CFE4"/>
                </a:solidFill>
              </a:rPr>
              <a:t>рофесор, д. </a:t>
            </a:r>
            <a:r>
              <a:rPr lang="uk-UA" sz="2400" dirty="0" err="1" smtClean="0">
                <a:solidFill>
                  <a:srgbClr val="80CFE4"/>
                </a:solidFill>
              </a:rPr>
              <a:t>філос</a:t>
            </a:r>
            <a:r>
              <a:rPr lang="uk-UA" sz="2400" dirty="0" smtClean="0">
                <a:solidFill>
                  <a:srgbClr val="80CFE4"/>
                </a:solidFill>
              </a:rPr>
              <a:t>. н.</a:t>
            </a:r>
            <a:r>
              <a:rPr lang="uk-UA" sz="2400" dirty="0" smtClean="0"/>
              <a:t> </a:t>
            </a:r>
            <a:r>
              <a:rPr lang="uk-UA" sz="2400" dirty="0" err="1" smtClean="0">
                <a:solidFill>
                  <a:srgbClr val="80CFE4"/>
                </a:solidFill>
              </a:rPr>
              <a:t>Марья</a:t>
            </a:r>
            <a:r>
              <a:rPr lang="uk-UA" sz="2400" dirty="0" smtClean="0">
                <a:solidFill>
                  <a:srgbClr val="80CFE4"/>
                </a:solidFill>
              </a:rPr>
              <a:t> Нестерова</a:t>
            </a:r>
          </a:p>
          <a:p>
            <a:pPr algn="ctr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Керівник Центру Досконалості Жана </a:t>
            </a:r>
            <a:r>
              <a:rPr lang="uk-UA" sz="2400" dirty="0" err="1" smtClean="0">
                <a:solidFill>
                  <a:schemeClr val="accent5">
                    <a:lumMod val="75000"/>
                  </a:schemeClr>
                </a:solidFill>
              </a:rPr>
              <a:t>Монне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rgbClr val="FFCE33"/>
                </a:solidFill>
              </a:rPr>
              <a:t>«Європейські Студії соціальних інновацій в освіті»</a:t>
            </a:r>
            <a:endParaRPr lang="en-US" sz="2400" dirty="0">
              <a:solidFill>
                <a:srgbClr val="FFCE3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88" y="3021840"/>
            <a:ext cx="2257245" cy="16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50831"/>
            <a:ext cx="10249619" cy="4705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25528F"/>
                </a:solidFill>
                <a:latin typeface="+mn-lt"/>
              </a:rPr>
              <a:t>«Колесо різноманіття» для вищої освіти</a:t>
            </a:r>
            <a:endParaRPr lang="en-US" dirty="0">
              <a:solidFill>
                <a:srgbClr val="25528F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04180" y="6281258"/>
            <a:ext cx="6860809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48922"/>
            <a:ext cx="7442791" cy="43513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80CFE4"/>
                </a:solidFill>
              </a:rPr>
              <a:t>Інституційне різноманіття  </a:t>
            </a:r>
            <a:r>
              <a:rPr lang="uk-UA" sz="1600" i="1" dirty="0" smtClean="0"/>
              <a:t>обмін кращими-поганими практиками, організаційне навчання</a:t>
            </a:r>
          </a:p>
          <a:p>
            <a:pPr lvl="0"/>
            <a:r>
              <a:rPr lang="uk-UA" dirty="0">
                <a:solidFill>
                  <a:srgbClr val="80CFE4"/>
                </a:solidFill>
              </a:rPr>
              <a:t>Функціональне </a:t>
            </a:r>
            <a:r>
              <a:rPr lang="uk-UA" dirty="0" smtClean="0">
                <a:solidFill>
                  <a:srgbClr val="80CFE4"/>
                </a:solidFill>
              </a:rPr>
              <a:t>різноманіття</a:t>
            </a:r>
            <a:r>
              <a:rPr lang="uk-UA" sz="1600" i="1" dirty="0" smtClean="0">
                <a:solidFill>
                  <a:srgbClr val="80CFE4"/>
                </a:solidFill>
              </a:rPr>
              <a:t>- </a:t>
            </a:r>
            <a:r>
              <a:rPr lang="uk-UA" sz="1600" i="1" dirty="0" smtClean="0">
                <a:solidFill>
                  <a:prstClr val="black"/>
                </a:solidFill>
              </a:rPr>
              <a:t>комунікаційні стратегії, </a:t>
            </a:r>
            <a:r>
              <a:rPr lang="uk-UA" sz="1600" i="1" dirty="0" err="1" smtClean="0">
                <a:solidFill>
                  <a:prstClr val="black"/>
                </a:solidFill>
              </a:rPr>
              <a:t>мультипрофесійна</a:t>
            </a:r>
            <a:r>
              <a:rPr lang="uk-UA" sz="1600" i="1" dirty="0" smtClean="0">
                <a:solidFill>
                  <a:prstClr val="black"/>
                </a:solidFill>
              </a:rPr>
              <a:t> спільнота</a:t>
            </a:r>
          </a:p>
          <a:p>
            <a:pPr lvl="0"/>
            <a:r>
              <a:rPr lang="uk-UA" dirty="0" smtClean="0">
                <a:solidFill>
                  <a:srgbClr val="80CFE4"/>
                </a:solidFill>
              </a:rPr>
              <a:t>Демографічне різноманіття </a:t>
            </a:r>
            <a:r>
              <a:rPr lang="uk-UA" sz="1600" i="1" dirty="0" smtClean="0">
                <a:solidFill>
                  <a:prstClr val="black"/>
                </a:solidFill>
              </a:rPr>
              <a:t>релігійні, культурні засади, тощо</a:t>
            </a:r>
          </a:p>
          <a:p>
            <a:pPr lvl="0"/>
            <a:r>
              <a:rPr lang="uk-UA" dirty="0" smtClean="0">
                <a:solidFill>
                  <a:srgbClr val="80CFE4"/>
                </a:solidFill>
              </a:rPr>
              <a:t>Дисциплінарне різноманіття </a:t>
            </a:r>
            <a:r>
              <a:rPr lang="uk-UA" sz="1600" i="1" dirty="0" err="1" smtClean="0">
                <a:solidFill>
                  <a:prstClr val="black"/>
                </a:solidFill>
              </a:rPr>
              <a:t>інтердисциплінарність</a:t>
            </a:r>
            <a:r>
              <a:rPr lang="uk-UA" sz="1600" i="1" dirty="0" smtClean="0">
                <a:solidFill>
                  <a:prstClr val="black"/>
                </a:solidFill>
              </a:rPr>
              <a:t>, </a:t>
            </a:r>
            <a:r>
              <a:rPr lang="uk-UA" sz="1600" i="1" dirty="0" err="1" smtClean="0">
                <a:solidFill>
                  <a:prstClr val="black"/>
                </a:solidFill>
              </a:rPr>
              <a:t>трансдисциплінарність</a:t>
            </a:r>
            <a:r>
              <a:rPr lang="uk-UA" sz="1600" i="1" dirty="0" smtClean="0">
                <a:solidFill>
                  <a:prstClr val="black"/>
                </a:solidFill>
              </a:rPr>
              <a:t>, креативність, </a:t>
            </a:r>
            <a:r>
              <a:rPr lang="uk-UA" sz="1600" i="1" dirty="0" err="1" smtClean="0">
                <a:solidFill>
                  <a:prstClr val="black"/>
                </a:solidFill>
              </a:rPr>
              <a:t>інноваційність</a:t>
            </a:r>
            <a:r>
              <a:rPr lang="uk-UA" sz="1600" i="1" dirty="0" smtClean="0">
                <a:solidFill>
                  <a:prstClr val="black"/>
                </a:solidFill>
              </a:rPr>
              <a:t>, ресурси. </a:t>
            </a:r>
            <a:endParaRPr lang="uk-UA" sz="1600" i="1" dirty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srgbClr val="80CFE4"/>
                </a:solidFill>
              </a:rPr>
              <a:t>Когнітивне різноманіття</a:t>
            </a:r>
            <a:r>
              <a:rPr lang="uk-UA" dirty="0" smtClean="0"/>
              <a:t> </a:t>
            </a:r>
            <a:r>
              <a:rPr lang="uk-UA" sz="1600" i="1" dirty="0" smtClean="0">
                <a:solidFill>
                  <a:prstClr val="black"/>
                </a:solidFill>
              </a:rPr>
              <a:t>– креативність, </a:t>
            </a:r>
            <a:r>
              <a:rPr lang="uk-UA" sz="1600" i="1" dirty="0" err="1" smtClean="0">
                <a:solidFill>
                  <a:prstClr val="black"/>
                </a:solidFill>
              </a:rPr>
              <a:t>інноваційність</a:t>
            </a:r>
            <a:r>
              <a:rPr lang="uk-UA" sz="1600" i="1" dirty="0" smtClean="0">
                <a:solidFill>
                  <a:prstClr val="black"/>
                </a:solidFill>
              </a:rPr>
              <a:t>, ресурси, різні стилі навчання, структура знання</a:t>
            </a:r>
            <a:endParaRPr lang="uk-UA" sz="1600" i="1" dirty="0">
              <a:solidFill>
                <a:prstClr val="black"/>
              </a:solidFill>
            </a:endParaRPr>
          </a:p>
          <a:p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49" y="1847077"/>
            <a:ext cx="4662712" cy="4667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50830"/>
            <a:ext cx="10249619" cy="94027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25528F"/>
                </a:solidFill>
                <a:latin typeface="+mn-lt"/>
              </a:rPr>
              <a:t>«Колесо лідерських якостей» для вищої освіти</a:t>
            </a:r>
            <a:endParaRPr lang="en-US" dirty="0">
              <a:solidFill>
                <a:srgbClr val="25528F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01209" y="6281258"/>
            <a:ext cx="6263780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7562" y="2626243"/>
            <a:ext cx="5082363" cy="3550720"/>
          </a:xfrm>
        </p:spPr>
        <p:txBody>
          <a:bodyPr/>
          <a:lstStyle/>
          <a:p>
            <a:r>
              <a:rPr lang="uk-UA" dirty="0" smtClean="0"/>
              <a:t>Висока мораль та етика</a:t>
            </a:r>
          </a:p>
          <a:p>
            <a:r>
              <a:rPr lang="uk-UA" dirty="0" err="1" smtClean="0"/>
              <a:t>Інноваційність</a:t>
            </a:r>
            <a:r>
              <a:rPr lang="uk-UA" dirty="0" smtClean="0"/>
              <a:t> та креативність</a:t>
            </a:r>
          </a:p>
          <a:p>
            <a:r>
              <a:rPr lang="uk-UA" dirty="0" err="1" smtClean="0"/>
              <a:t>Залученість</a:t>
            </a:r>
            <a:r>
              <a:rPr lang="uk-UA" dirty="0" smtClean="0"/>
              <a:t> до спільноти</a:t>
            </a:r>
          </a:p>
          <a:p>
            <a:r>
              <a:rPr lang="uk-UA" dirty="0" smtClean="0"/>
              <a:t>Уміле управління </a:t>
            </a:r>
          </a:p>
          <a:p>
            <a:r>
              <a:rPr lang="uk-UA" dirty="0" smtClean="0"/>
              <a:t>Командна робота та синергія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01" y="2047875"/>
            <a:ext cx="4455773" cy="4455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4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389" y="968551"/>
            <a:ext cx="10515600" cy="6532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Стратегія та тактика реалізації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389" y="1476491"/>
            <a:ext cx="10515600" cy="751320"/>
          </a:xfrm>
        </p:spPr>
        <p:txBody>
          <a:bodyPr>
            <a:normAutofit/>
          </a:bodyPr>
          <a:lstStyle/>
          <a:p>
            <a:r>
              <a:rPr lang="en-US" dirty="0" smtClean="0"/>
              <a:t>Active Citizens</a:t>
            </a:r>
            <a:r>
              <a:rPr lang="uk-UA" dirty="0" smtClean="0"/>
              <a:t> – програма дій  від</a:t>
            </a:r>
            <a:r>
              <a:rPr lang="en-US" dirty="0" smtClean="0"/>
              <a:t> British Council – practice guide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681" y="4475252"/>
            <a:ext cx="5173219" cy="1877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6" y="2070020"/>
            <a:ext cx="5887315" cy="2528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307" y="4475252"/>
            <a:ext cx="3211034" cy="2272979"/>
          </a:xfrm>
          <a:prstGeom prst="rect">
            <a:avLst/>
          </a:prstGeom>
        </p:spPr>
      </p:pic>
      <p:sp>
        <p:nvSpPr>
          <p:cNvPr id="7" name="Ромб 6"/>
          <p:cNvSpPr/>
          <p:nvPr/>
        </p:nvSpPr>
        <p:spPr>
          <a:xfrm>
            <a:off x="8774735" y="2517453"/>
            <a:ext cx="1795549" cy="15378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1420" y="2115572"/>
            <a:ext cx="54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07354" y="3090017"/>
            <a:ext cx="8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 -Ти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93135" y="4179515"/>
            <a:ext cx="73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16554" y="3111330"/>
            <a:ext cx="12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Плани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962" y="56572"/>
            <a:ext cx="8578453" cy="866946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2711302" y="6453963"/>
            <a:ext cx="5442098" cy="267512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4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252" y="1690577"/>
            <a:ext cx="9083748" cy="839972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80CFE4"/>
                </a:solidFill>
                <a:latin typeface="+mn-lt"/>
              </a:rPr>
              <a:t>Дякую за увагу</a:t>
            </a:r>
            <a:r>
              <a:rPr lang="en-US" sz="3600" dirty="0" smtClean="0">
                <a:solidFill>
                  <a:srgbClr val="80CFE4"/>
                </a:solidFill>
                <a:latin typeface="+mn-lt"/>
              </a:rPr>
              <a:t>!</a:t>
            </a:r>
            <a:r>
              <a:rPr lang="uk-UA" b="1" dirty="0" smtClean="0">
                <a:solidFill>
                  <a:srgbClr val="80CFE4"/>
                </a:solidFill>
                <a:latin typeface="+mn-lt"/>
              </a:rPr>
              <a:t/>
            </a:r>
            <a:br>
              <a:rPr lang="uk-UA" b="1" dirty="0" smtClean="0">
                <a:solidFill>
                  <a:srgbClr val="80CFE4"/>
                </a:solidFill>
                <a:latin typeface="+mn-lt"/>
              </a:rPr>
            </a:br>
            <a:r>
              <a:rPr lang="uk-UA" sz="3600" dirty="0" smtClean="0">
                <a:solidFill>
                  <a:srgbClr val="25528F"/>
                </a:solidFill>
                <a:latin typeface="+mn-lt"/>
              </a:rPr>
              <a:t>Ваші запитання?</a:t>
            </a:r>
            <a:endParaRPr lang="en-US" sz="3600" dirty="0">
              <a:solidFill>
                <a:srgbClr val="25528F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09" y="5480800"/>
            <a:ext cx="9030393" cy="78970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marja@nesterova.eu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www.cessie.eu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49535" y="6356350"/>
            <a:ext cx="5852159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</a:t>
            </a:r>
            <a:r>
              <a:rPr lang="fr-FR" dirty="0" smtClean="0"/>
              <a:t>ERASMUS-JMO-2022-COE</a:t>
            </a:r>
            <a:endParaRPr lang="fr-FR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4" y="254838"/>
            <a:ext cx="1485337" cy="644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62" y="212347"/>
            <a:ext cx="1559686" cy="686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425"/>
            <a:ext cx="1450848" cy="594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6348" y="110211"/>
            <a:ext cx="2332587" cy="7888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704" y="2546213"/>
            <a:ext cx="3080143" cy="30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50830"/>
            <a:ext cx="10249619" cy="94027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80CFE4"/>
                </a:solidFill>
              </a:rPr>
              <a:t>Виклики кризових </a:t>
            </a:r>
            <a:r>
              <a:rPr lang="uk-UA" dirty="0" smtClean="0">
                <a:solidFill>
                  <a:srgbClr val="80CFE4"/>
                </a:solidFill>
              </a:rPr>
              <a:t>станів</a:t>
            </a:r>
            <a:endParaRPr lang="en-US" dirty="0">
              <a:solidFill>
                <a:srgbClr val="80CFE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972" y="2573078"/>
            <a:ext cx="10513827" cy="3603883"/>
          </a:xfrm>
        </p:spPr>
        <p:txBody>
          <a:bodyPr/>
          <a:lstStyle/>
          <a:p>
            <a:r>
              <a:rPr lang="uk-UA" dirty="0" smtClean="0"/>
              <a:t>Час (тривалість впливу)</a:t>
            </a:r>
          </a:p>
          <a:p>
            <a:r>
              <a:rPr lang="uk-UA" dirty="0" smtClean="0"/>
              <a:t>Сила впливу кризових факторів</a:t>
            </a:r>
          </a:p>
          <a:p>
            <a:r>
              <a:rPr lang="uk-UA" dirty="0" smtClean="0"/>
              <a:t>Характер впливу</a:t>
            </a:r>
          </a:p>
          <a:p>
            <a:r>
              <a:rPr lang="uk-UA" u="sng" dirty="0" smtClean="0">
                <a:solidFill>
                  <a:srgbClr val="25528F"/>
                </a:solidFill>
              </a:rPr>
              <a:t>Здатність реагувати:</a:t>
            </a:r>
          </a:p>
          <a:p>
            <a:pPr marL="0" indent="0">
              <a:buNone/>
            </a:pPr>
            <a:endParaRPr lang="uk-UA" u="sng" dirty="0"/>
          </a:p>
          <a:p>
            <a:r>
              <a:rPr lang="uk-UA" dirty="0" smtClean="0">
                <a:solidFill>
                  <a:srgbClr val="FFCE33"/>
                </a:solidFill>
              </a:rPr>
              <a:t>Антикризове чи кризове управління?</a:t>
            </a:r>
            <a:endParaRPr lang="en-US" dirty="0">
              <a:solidFill>
                <a:srgbClr val="FFCE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6008" y="6356350"/>
            <a:ext cx="628865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46" y="1893397"/>
            <a:ext cx="3932928" cy="393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50830"/>
            <a:ext cx="10249619" cy="94027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80CFE4"/>
                </a:solidFill>
                <a:latin typeface="+mn-lt"/>
              </a:rPr>
              <a:t>Виклики </a:t>
            </a:r>
            <a:r>
              <a:rPr lang="uk-UA" dirty="0" smtClean="0">
                <a:solidFill>
                  <a:srgbClr val="80CFE4"/>
                </a:solidFill>
                <a:latin typeface="+mn-lt"/>
              </a:rPr>
              <a:t>університетського врядуван</a:t>
            </a:r>
            <a:r>
              <a:rPr lang="uk-UA" dirty="0" smtClean="0">
                <a:solidFill>
                  <a:srgbClr val="80CFE4"/>
                </a:solidFill>
              </a:rPr>
              <a:t>ня</a:t>
            </a:r>
            <a:endParaRPr lang="en-US" dirty="0">
              <a:solidFill>
                <a:srgbClr val="80CFE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930" y="2191109"/>
            <a:ext cx="10396869" cy="3985853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CE33"/>
                </a:solidFill>
              </a:rPr>
              <a:t>Війна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Кадровий </a:t>
            </a:r>
            <a:r>
              <a:rPr lang="uk-UA" dirty="0" smtClean="0">
                <a:solidFill>
                  <a:srgbClr val="002060"/>
                </a:solidFill>
              </a:rPr>
              <a:t>потенціал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Мотивація </a:t>
            </a:r>
            <a:r>
              <a:rPr lang="uk-UA" dirty="0" smtClean="0">
                <a:solidFill>
                  <a:srgbClr val="002060"/>
                </a:solidFill>
              </a:rPr>
              <a:t>освітян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Наявність студентів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Мотивація студентів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Технічні можливості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«Втома» </a:t>
            </a:r>
            <a:r>
              <a:rPr lang="uk-UA" dirty="0" smtClean="0">
                <a:solidFill>
                  <a:srgbClr val="002060"/>
                </a:solidFill>
              </a:rPr>
              <a:t>партнерів (донорів)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FFC000"/>
                </a:solidFill>
              </a:rPr>
              <a:t>???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6008" y="6356350"/>
            <a:ext cx="628865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85" y="2316854"/>
            <a:ext cx="5871587" cy="32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76709"/>
            <a:ext cx="10249619" cy="94027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Історія впровадження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ідей менеджменту різноманіття 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 НПУ ім. М.П. Драгоманова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6008" y="6356350"/>
            <a:ext cx="628865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21" y="67895"/>
            <a:ext cx="8382727" cy="837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9" y="2262126"/>
            <a:ext cx="4658990" cy="4049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207" y="2142647"/>
            <a:ext cx="2881919" cy="2651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880" y="2663557"/>
            <a:ext cx="2835764" cy="3517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558" y="4726115"/>
            <a:ext cx="2688569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670" y="1711842"/>
            <a:ext cx="11077386" cy="390214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25528F"/>
                </a:solidFill>
              </a:rPr>
              <a:t>Центр </a:t>
            </a:r>
            <a:r>
              <a:rPr lang="ru-RU" sz="3200" b="1" dirty="0" err="1" smtClean="0">
                <a:solidFill>
                  <a:srgbClr val="25528F"/>
                </a:solidFill>
              </a:rPr>
              <a:t>досконалості</a:t>
            </a:r>
            <a:r>
              <a:rPr lang="ru-RU" sz="3200" b="1" dirty="0" smtClean="0">
                <a:solidFill>
                  <a:srgbClr val="25528F"/>
                </a:solidFill>
              </a:rPr>
              <a:t> (передового </a:t>
            </a:r>
            <a:r>
              <a:rPr lang="ru-RU" sz="3200" b="1" dirty="0" err="1" smtClean="0">
                <a:solidFill>
                  <a:srgbClr val="25528F"/>
                </a:solidFill>
              </a:rPr>
              <a:t>досвіду</a:t>
            </a:r>
            <a:r>
              <a:rPr lang="ru-RU" sz="3200" b="1" dirty="0" smtClean="0">
                <a:solidFill>
                  <a:srgbClr val="25528F"/>
                </a:solidFill>
              </a:rPr>
              <a:t>)  Жана Моне </a:t>
            </a:r>
            <a:r>
              <a:rPr lang="ru-RU" sz="3200" b="1" dirty="0" smtClean="0">
                <a:solidFill>
                  <a:srgbClr val="FFC000"/>
                </a:solidFill>
              </a:rPr>
              <a:t>«</a:t>
            </a:r>
            <a:r>
              <a:rPr lang="ru-RU" sz="3200" b="1" dirty="0" err="1" smtClean="0">
                <a:solidFill>
                  <a:srgbClr val="FFC000"/>
                </a:solidFill>
              </a:rPr>
              <a:t>Європейські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Студії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соціальних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інновацій</a:t>
            </a:r>
            <a:r>
              <a:rPr lang="ru-RU" sz="3200" b="1" dirty="0" smtClean="0">
                <a:solidFill>
                  <a:srgbClr val="FFC000"/>
                </a:solidFill>
              </a:rPr>
              <a:t> в </a:t>
            </a:r>
            <a:r>
              <a:rPr lang="ru-RU" sz="3200" b="1" dirty="0" err="1" smtClean="0">
                <a:solidFill>
                  <a:srgbClr val="FFC000"/>
                </a:solidFill>
              </a:rPr>
              <a:t>освіті</a:t>
            </a:r>
            <a:r>
              <a:rPr lang="ru-RU" sz="3200" b="1" dirty="0" smtClean="0">
                <a:solidFill>
                  <a:srgbClr val="FFC000"/>
                </a:solidFill>
              </a:rPr>
              <a:t>»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Jean Monnet Center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of Excellence </a:t>
            </a:r>
            <a:r>
              <a:rPr lang="en-US" sz="3200" b="1" dirty="0" smtClean="0">
                <a:solidFill>
                  <a:srgbClr val="80CFE4"/>
                </a:solidFill>
              </a:rPr>
              <a:t>"European Studies of Social Innovation in Education"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80CFE4"/>
                </a:solidFill>
              </a:rPr>
              <a:t>(ESSIE) </a:t>
            </a:r>
            <a:r>
              <a:rPr lang="ru-RU" sz="3200" b="1" dirty="0" smtClean="0"/>
              <a:t>в НПУ </a:t>
            </a:r>
            <a:r>
              <a:rPr lang="ru-RU" sz="3200" b="1" dirty="0" err="1" smtClean="0"/>
              <a:t>ім</a:t>
            </a:r>
            <a:r>
              <a:rPr lang="ru-RU" sz="3200" b="1" dirty="0" smtClean="0"/>
              <a:t>. М. П. </a:t>
            </a:r>
            <a:r>
              <a:rPr lang="ru-RU" sz="3200" b="1" dirty="0" err="1" smtClean="0"/>
              <a:t>Драгоманова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Українському</a:t>
            </a:r>
            <a:r>
              <a:rPr lang="ru-RU" sz="3200" b="1" dirty="0" smtClean="0"/>
              <a:t> Державному </a:t>
            </a:r>
            <a:r>
              <a:rPr lang="ru-RU" sz="3200" b="1" dirty="0" err="1" smtClean="0"/>
              <a:t>університеті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імені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Михайла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Драгоманова</a:t>
            </a:r>
            <a:r>
              <a:rPr lang="ru-RU" sz="3200" b="1" dirty="0" smtClean="0"/>
              <a:t>)  </a:t>
            </a:r>
            <a:r>
              <a:rPr lang="ru-RU" sz="3200" b="1" dirty="0" err="1" smtClean="0"/>
              <a:t>має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меті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пов’язати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кращі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результати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досліджень</a:t>
            </a:r>
            <a:r>
              <a:rPr lang="ru-RU" sz="3200" b="1" dirty="0" smtClean="0"/>
              <a:t> з </a:t>
            </a:r>
            <a:r>
              <a:rPr lang="ru-RU" sz="3200" b="1" dirty="0" err="1" smtClean="0"/>
              <a:t>викладацькою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діяльністю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надати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форми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викладанні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методи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навчання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освітні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програми</a:t>
            </a:r>
            <a:r>
              <a:rPr lang="ru-RU" sz="3200" b="1" dirty="0" smtClean="0"/>
              <a:t> з </a:t>
            </a:r>
            <a:r>
              <a:rPr lang="ru-RU" sz="3200" b="1" dirty="0" err="1" smtClean="0"/>
              <a:t>особливим</a:t>
            </a:r>
            <a:r>
              <a:rPr lang="ru-RU" sz="3200" b="1" dirty="0" smtClean="0"/>
              <a:t> акцентом на </a:t>
            </a:r>
            <a:r>
              <a:rPr lang="ru-RU" sz="3200" b="1" dirty="0" err="1" smtClean="0"/>
              <a:t>соціальні</a:t>
            </a:r>
            <a:r>
              <a:rPr lang="ru-RU" sz="3200" b="1" dirty="0"/>
              <a:t> </a:t>
            </a:r>
            <a:r>
              <a:rPr lang="ru-RU" sz="3200" b="1" dirty="0" err="1" smtClean="0"/>
              <a:t>інновації</a:t>
            </a:r>
            <a:r>
              <a:rPr lang="ru-RU" sz="3200" b="1" dirty="0" smtClean="0"/>
              <a:t> </a:t>
            </a:r>
            <a:r>
              <a:rPr lang="ru-RU" sz="3200" b="1" dirty="0" smtClean="0"/>
              <a:t>та </a:t>
            </a:r>
            <a:r>
              <a:rPr lang="ru-RU" sz="3200" b="1" dirty="0" err="1" smtClean="0"/>
              <a:t>залучення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суспільства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зокрема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молоді</a:t>
            </a:r>
            <a:r>
              <a:rPr lang="ru-RU" sz="3200" b="1" dirty="0" smtClean="0"/>
              <a:t>.</a:t>
            </a:r>
            <a:endParaRPr lang="en-US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96633" y="6356350"/>
            <a:ext cx="7105061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</a:t>
            </a:r>
            <a:r>
              <a:rPr lang="fr-FR" dirty="0" smtClean="0"/>
              <a:t>ERASMUS-JMO-2022-COE</a:t>
            </a:r>
            <a:endParaRPr lang="fr-FR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62" y="5168016"/>
            <a:ext cx="2698930" cy="1188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7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179" y="1509823"/>
            <a:ext cx="11717081" cy="59542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25528F"/>
                </a:solidFill>
                <a:latin typeface="+mn-lt"/>
              </a:rPr>
              <a:t>UniCom</a:t>
            </a:r>
            <a:r>
              <a:rPr lang="uk-UA" b="1" dirty="0" smtClean="0">
                <a:solidFill>
                  <a:srgbClr val="25528F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en-US" dirty="0" smtClean="0">
                <a:solidFill>
                  <a:srgbClr val="80CFE4"/>
                </a:solidFill>
                <a:latin typeface="+mn-lt"/>
              </a:rPr>
              <a:t>University-Communities - </a:t>
            </a:r>
            <a:r>
              <a:rPr lang="uk-UA" dirty="0" smtClean="0">
                <a:solidFill>
                  <a:srgbClr val="80CFE4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80CFE4"/>
                </a:solidFill>
                <a:latin typeface="+mn-lt"/>
              </a:rPr>
              <a:t>strengthening cooperation</a:t>
            </a:r>
            <a:r>
              <a:rPr lang="uk-UA" dirty="0" smtClean="0">
                <a:solidFill>
                  <a:srgbClr val="80CFE4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80CFE4"/>
                </a:solidFill>
                <a:latin typeface="+mn-lt"/>
              </a:rPr>
            </a:br>
            <a:r>
              <a:rPr lang="uk-UA" dirty="0" smtClean="0">
                <a:solidFill>
                  <a:srgbClr val="FFCE33"/>
                </a:solidFill>
                <a:latin typeface="+mn-lt"/>
              </a:rPr>
              <a:t>Університети-Громади</a:t>
            </a:r>
            <a:r>
              <a:rPr lang="en-US" dirty="0" smtClean="0">
                <a:solidFill>
                  <a:srgbClr val="FFCE33"/>
                </a:solidFill>
                <a:latin typeface="+mn-lt"/>
              </a:rPr>
              <a:t>: </a:t>
            </a:r>
            <a:r>
              <a:rPr lang="uk-UA" dirty="0" smtClean="0">
                <a:solidFill>
                  <a:srgbClr val="FFCE33"/>
                </a:solidFill>
                <a:latin typeface="+mn-lt"/>
              </a:rPr>
              <a:t> посилення співпраці</a:t>
            </a:r>
            <a:r>
              <a:rPr lang="en-US" b="1" dirty="0" smtClean="0">
                <a:solidFill>
                  <a:srgbClr val="FFCE33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FFCE33"/>
                </a:solidFill>
                <a:latin typeface="+mn-lt"/>
              </a:rPr>
            </a:br>
            <a:endParaRPr lang="en-US" b="1" dirty="0">
              <a:solidFill>
                <a:srgbClr val="FFCE33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79" y="2476913"/>
            <a:ext cx="11015330" cy="3774560"/>
          </a:xfrm>
        </p:spPr>
        <p:txBody>
          <a:bodyPr>
            <a:normAutofit/>
          </a:bodyPr>
          <a:lstStyle/>
          <a:p>
            <a:r>
              <a:rPr lang="uk-UA" sz="3400" dirty="0" smtClean="0">
                <a:solidFill>
                  <a:srgbClr val="80CFE4"/>
                </a:solidFill>
              </a:rPr>
              <a:t>Ідея </a:t>
            </a:r>
            <a:r>
              <a:rPr lang="uk-UA" sz="3400" dirty="0" err="1" smtClean="0">
                <a:solidFill>
                  <a:srgbClr val="80CFE4"/>
                </a:solidFill>
              </a:rPr>
              <a:t>проєкту</a:t>
            </a:r>
            <a:r>
              <a:rPr lang="uk-UA" sz="3400" dirty="0" smtClean="0">
                <a:solidFill>
                  <a:srgbClr val="80CFE4"/>
                </a:solidFill>
              </a:rPr>
              <a:t>  </a:t>
            </a:r>
            <a:r>
              <a:rPr lang="uk-UA" sz="3400" dirty="0" smtClean="0">
                <a:solidFill>
                  <a:srgbClr val="25528F"/>
                </a:solidFill>
              </a:rPr>
              <a:t>Університети-Громади -  </a:t>
            </a:r>
            <a:r>
              <a:rPr lang="uk-UA" sz="3400" dirty="0">
                <a:solidFill>
                  <a:srgbClr val="25528F"/>
                </a:solidFill>
              </a:rPr>
              <a:t>посилення третьої місії університетів через зміцнення взаємодії між університетами та громадами</a:t>
            </a:r>
            <a:endParaRPr lang="en-US" sz="3400" dirty="0">
              <a:solidFill>
                <a:srgbClr val="25528F"/>
              </a:solidFill>
            </a:endParaRPr>
          </a:p>
          <a:p>
            <a:pPr marL="0" indent="0">
              <a:buNone/>
            </a:pPr>
            <a:r>
              <a:rPr lang="uk-UA" dirty="0"/>
              <a:t>Тип дії –   структурний національний проєкт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Тривалість проекту </a:t>
            </a:r>
            <a:r>
              <a:rPr lang="ru-RU" dirty="0"/>
              <a:t>48</a:t>
            </a:r>
            <a:r>
              <a:rPr lang="uk-UA" dirty="0"/>
              <a:t> </a:t>
            </a:r>
            <a:r>
              <a:rPr lang="uk-UA" dirty="0" smtClean="0"/>
              <a:t>місяців. </a:t>
            </a:r>
          </a:p>
          <a:p>
            <a:pPr marL="0" indent="0">
              <a:buNone/>
            </a:pPr>
            <a:r>
              <a:rPr lang="uk-UA" dirty="0" smtClean="0"/>
              <a:t>Старт – 1 лютого 2023.</a:t>
            </a:r>
            <a:endParaRPr lang="uk-UA" dirty="0"/>
          </a:p>
          <a:p>
            <a:endParaRPr lang="uk-UA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6008" y="6356350"/>
            <a:ext cx="628865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68" y="0"/>
            <a:ext cx="8710003" cy="880241"/>
          </a:xfrm>
          <a:prstGeom prst="rect">
            <a:avLst/>
          </a:prstGeom>
        </p:spPr>
      </p:pic>
      <p:pic>
        <p:nvPicPr>
          <p:cNvPr id="1026" name="Picture 2" descr="Where's the unity in diversity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21" y="3474426"/>
            <a:ext cx="3798534" cy="28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5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50830"/>
            <a:ext cx="10249619" cy="94027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80CFE4"/>
                </a:solidFill>
                <a:latin typeface="+mn-lt"/>
              </a:rPr>
              <a:t>Принципи різноманіття</a:t>
            </a:r>
            <a:endParaRPr lang="en-US" dirty="0">
              <a:solidFill>
                <a:srgbClr val="80CFE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86" y="2400306"/>
            <a:ext cx="7527851" cy="386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25528F"/>
                </a:solidFill>
              </a:rPr>
              <a:t>Умвельт – аналіз людських світів </a:t>
            </a:r>
          </a:p>
          <a:p>
            <a:pPr marL="0" indent="0">
              <a:buNone/>
            </a:pPr>
            <a:r>
              <a:rPr lang="uk-UA" i="1" dirty="0" smtClean="0"/>
              <a:t>(</a:t>
            </a:r>
            <a:r>
              <a:rPr lang="uk-UA" i="1" dirty="0" err="1" smtClean="0"/>
              <a:t>Ікскюль</a:t>
            </a:r>
            <a:r>
              <a:rPr lang="uk-UA" i="1" dirty="0" smtClean="0"/>
              <a:t>, 1937)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25528F"/>
                </a:solidFill>
              </a:rPr>
              <a:t>Єдність в різноманітті </a:t>
            </a:r>
          </a:p>
          <a:p>
            <a:pPr marL="0" indent="0">
              <a:buNone/>
            </a:pPr>
            <a:r>
              <a:rPr lang="uk-UA" i="1" dirty="0" smtClean="0"/>
              <a:t>(Китай, 500 </a:t>
            </a:r>
            <a:r>
              <a:rPr lang="uk-UA" i="1" dirty="0" err="1" smtClean="0"/>
              <a:t>р.д.н.е</a:t>
            </a:r>
            <a:r>
              <a:rPr lang="uk-UA" i="1" dirty="0" smtClean="0"/>
              <a:t>., Вчення </a:t>
            </a:r>
            <a:r>
              <a:rPr lang="uk-UA" i="1" dirty="0" err="1" smtClean="0"/>
              <a:t>Бахаї</a:t>
            </a:r>
            <a:r>
              <a:rPr lang="uk-UA" i="1" dirty="0" smtClean="0"/>
              <a:t>, ХІХ ст.)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25528F"/>
                </a:solidFill>
              </a:rPr>
              <a:t>Різноманіття – </a:t>
            </a:r>
            <a:r>
              <a:rPr lang="uk-UA" dirty="0" err="1" smtClean="0">
                <a:solidFill>
                  <a:srgbClr val="25528F"/>
                </a:solidFill>
              </a:rPr>
              <a:t>автопоезіс</a:t>
            </a:r>
            <a:r>
              <a:rPr lang="uk-UA" dirty="0" smtClean="0">
                <a:solidFill>
                  <a:srgbClr val="25528F"/>
                </a:solidFill>
              </a:rPr>
              <a:t> та </a:t>
            </a:r>
            <a:r>
              <a:rPr lang="uk-UA" dirty="0" err="1" smtClean="0">
                <a:solidFill>
                  <a:srgbClr val="25528F"/>
                </a:solidFill>
              </a:rPr>
              <a:t>коеволюція</a:t>
            </a:r>
            <a:r>
              <a:rPr lang="uk-UA" dirty="0" smtClean="0">
                <a:solidFill>
                  <a:srgbClr val="25528F"/>
                </a:solidFill>
              </a:rPr>
              <a:t> як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25528F"/>
                </a:solidFill>
              </a:rPr>
              <a:t>вибирання </a:t>
            </a:r>
            <a:r>
              <a:rPr lang="uk-UA" dirty="0" err="1" smtClean="0">
                <a:solidFill>
                  <a:srgbClr val="25528F"/>
                </a:solidFill>
              </a:rPr>
              <a:t>сенсів</a:t>
            </a:r>
            <a:r>
              <a:rPr lang="uk-UA" dirty="0" smtClean="0">
                <a:solidFill>
                  <a:srgbClr val="25528F"/>
                </a:solidFill>
              </a:rPr>
              <a:t> </a:t>
            </a:r>
            <a:r>
              <a:rPr lang="it-IT" dirty="0" smtClean="0">
                <a:solidFill>
                  <a:srgbClr val="25528F"/>
                </a:solidFill>
              </a:rPr>
              <a:t> </a:t>
            </a:r>
            <a:r>
              <a:rPr lang="uk-UA" dirty="0" smtClean="0">
                <a:solidFill>
                  <a:srgbClr val="25528F"/>
                </a:solidFill>
              </a:rPr>
              <a:t>з оточення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25528F"/>
                </a:solidFill>
              </a:rPr>
              <a:t> </a:t>
            </a:r>
            <a:r>
              <a:rPr lang="uk-UA" i="1" dirty="0" smtClean="0"/>
              <a:t>(</a:t>
            </a:r>
            <a:r>
              <a:rPr lang="uk-UA" i="1" dirty="0" err="1" smtClean="0"/>
              <a:t>Варела</a:t>
            </a:r>
            <a:r>
              <a:rPr lang="uk-UA" i="1" dirty="0" smtClean="0"/>
              <a:t>, )</a:t>
            </a:r>
            <a:endParaRPr lang="uk-UA" i="1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46028" y="6437792"/>
            <a:ext cx="869863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53" y="2241579"/>
            <a:ext cx="4742257" cy="41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3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180" y="1250830"/>
            <a:ext cx="10249619" cy="940279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80CFE4"/>
                </a:solidFill>
                <a:latin typeface="+mn-lt"/>
              </a:rPr>
              <a:t>Історія  менеджменту різноманіття</a:t>
            </a:r>
            <a:endParaRPr lang="en-US" dirty="0">
              <a:solidFill>
                <a:srgbClr val="80CFE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937" y="2167353"/>
            <a:ext cx="7464054" cy="386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25528F"/>
                </a:solidFill>
              </a:rPr>
              <a:t>Засновником теорії </a:t>
            </a:r>
            <a:r>
              <a:rPr lang="uk-UA" dirty="0">
                <a:solidFill>
                  <a:srgbClr val="FFCE33"/>
                </a:solidFill>
              </a:rPr>
              <a:t>менеджменту різноманіття </a:t>
            </a:r>
            <a:r>
              <a:rPr lang="uk-UA" dirty="0" smtClean="0">
                <a:solidFill>
                  <a:srgbClr val="25528F"/>
                </a:solidFill>
              </a:rPr>
              <a:t>в США </a:t>
            </a:r>
            <a:r>
              <a:rPr lang="uk-UA" dirty="0">
                <a:solidFill>
                  <a:srgbClr val="25528F"/>
                </a:solidFill>
              </a:rPr>
              <a:t>вважається </a:t>
            </a:r>
            <a:r>
              <a:rPr lang="en-US" dirty="0">
                <a:solidFill>
                  <a:srgbClr val="25528F"/>
                </a:solidFill>
              </a:rPr>
              <a:t>R. Thomas, </a:t>
            </a:r>
            <a:r>
              <a:rPr lang="uk-UA" dirty="0">
                <a:solidFill>
                  <a:srgbClr val="25528F"/>
                </a:solidFill>
              </a:rPr>
              <a:t>який в 1983 р </a:t>
            </a:r>
            <a:r>
              <a:rPr lang="uk-UA" dirty="0" smtClean="0">
                <a:solidFill>
                  <a:srgbClr val="25528F"/>
                </a:solidFill>
              </a:rPr>
              <a:t>заснував </a:t>
            </a:r>
            <a:r>
              <a:rPr lang="uk-UA" dirty="0" smtClean="0">
                <a:solidFill>
                  <a:srgbClr val="80CFE4"/>
                </a:solidFill>
              </a:rPr>
              <a:t>Інститут </a:t>
            </a:r>
            <a:r>
              <a:rPr lang="uk-UA" dirty="0">
                <a:solidFill>
                  <a:srgbClr val="80CFE4"/>
                </a:solidFill>
              </a:rPr>
              <a:t>управління різноманіттям. </a:t>
            </a:r>
            <a:endParaRPr lang="uk-UA" dirty="0" smtClean="0">
              <a:solidFill>
                <a:srgbClr val="80CFE4"/>
              </a:solidFill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rgbClr val="25528F"/>
                </a:solidFill>
              </a:rPr>
              <a:t>У </a:t>
            </a:r>
            <a:r>
              <a:rPr lang="uk-UA" i="1" dirty="0">
                <a:solidFill>
                  <a:srgbClr val="25528F"/>
                </a:solidFill>
              </a:rPr>
              <a:t>своїй статті </a:t>
            </a:r>
            <a:r>
              <a:rPr lang="uk-UA" i="1" dirty="0" smtClean="0">
                <a:solidFill>
                  <a:srgbClr val="25528F"/>
                </a:solidFill>
              </a:rPr>
              <a:t>під назвою </a:t>
            </a:r>
            <a:r>
              <a:rPr lang="uk-UA" i="1" dirty="0">
                <a:solidFill>
                  <a:srgbClr val="25528F"/>
                </a:solidFill>
              </a:rPr>
              <a:t>«Від позитивної </a:t>
            </a:r>
            <a:r>
              <a:rPr lang="uk-UA" i="1" dirty="0" smtClean="0">
                <a:solidFill>
                  <a:srgbClr val="25528F"/>
                </a:solidFill>
              </a:rPr>
              <a:t>дискримінації </a:t>
            </a:r>
            <a:r>
              <a:rPr lang="uk-UA" i="1" dirty="0">
                <a:solidFill>
                  <a:srgbClr val="25528F"/>
                </a:solidFill>
              </a:rPr>
              <a:t>до </a:t>
            </a:r>
            <a:r>
              <a:rPr lang="uk-UA" i="1" dirty="0" smtClean="0">
                <a:solidFill>
                  <a:srgbClr val="25528F"/>
                </a:solidFill>
              </a:rPr>
              <a:t>позитивного різноманіття» (1990 р.) він </a:t>
            </a:r>
            <a:r>
              <a:rPr lang="uk-UA" i="1" dirty="0">
                <a:solidFill>
                  <a:srgbClr val="25528F"/>
                </a:solidFill>
              </a:rPr>
              <a:t>підкреслює, що позитивної дискримінації вже </a:t>
            </a:r>
            <a:r>
              <a:rPr lang="uk-UA" i="1" dirty="0" smtClean="0">
                <a:solidFill>
                  <a:srgbClr val="25528F"/>
                </a:solidFill>
              </a:rPr>
              <a:t>недостатньо для ефективного управління.</a:t>
            </a:r>
          </a:p>
          <a:p>
            <a:pPr marL="0" indent="0">
              <a:buNone/>
            </a:pPr>
            <a:r>
              <a:rPr lang="en-US" i="1" dirty="0" smtClean="0"/>
              <a:t>Fig. </a:t>
            </a:r>
            <a:r>
              <a:rPr lang="en-US" i="1" dirty="0" err="1" smtClean="0"/>
              <a:t>Kandola</a:t>
            </a:r>
            <a:r>
              <a:rPr lang="en-US" i="1" dirty="0" smtClean="0"/>
              <a:t> &amp; </a:t>
            </a:r>
            <a:r>
              <a:rPr lang="en-US" i="1" dirty="0"/>
              <a:t>Fullerton, 2002)</a:t>
            </a:r>
            <a:endParaRPr lang="uk-UA" i="1" dirty="0" smtClean="0"/>
          </a:p>
          <a:p>
            <a:pPr marL="0" indent="0">
              <a:buNone/>
            </a:pPr>
            <a:endParaRPr lang="uk-UA" i="1" dirty="0" smtClean="0">
              <a:solidFill>
                <a:srgbClr val="25528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856008" y="6356350"/>
            <a:ext cx="518166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68" y="2316854"/>
            <a:ext cx="3466214" cy="33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50830"/>
            <a:ext cx="11185451" cy="631133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80CFE4"/>
                </a:solidFill>
                <a:latin typeface="+mn-lt"/>
              </a:rPr>
              <a:t>П</a:t>
            </a:r>
            <a:r>
              <a:rPr lang="uk-UA" dirty="0" smtClean="0">
                <a:solidFill>
                  <a:srgbClr val="80CFE4"/>
                </a:solidFill>
                <a:latin typeface="+mn-lt"/>
              </a:rPr>
              <a:t>ринципи різноманіття в освітньому врядуванні</a:t>
            </a:r>
            <a:endParaRPr lang="en-US" dirty="0">
              <a:solidFill>
                <a:srgbClr val="80CFE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80" y="1977656"/>
            <a:ext cx="11936819" cy="42827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i="1" dirty="0">
                <a:solidFill>
                  <a:srgbClr val="25528F"/>
                </a:solidFill>
              </a:rPr>
              <a:t>створення багаторівневого підходу в рамках </a:t>
            </a:r>
            <a:r>
              <a:rPr lang="uk-UA" i="1" dirty="0" err="1">
                <a:solidFill>
                  <a:srgbClr val="25528F"/>
                </a:solidFill>
              </a:rPr>
              <a:t>макронаціональних</a:t>
            </a:r>
            <a:r>
              <a:rPr lang="uk-UA" i="1" dirty="0">
                <a:solidFill>
                  <a:srgbClr val="25528F"/>
                </a:solidFill>
              </a:rPr>
              <a:t>, </a:t>
            </a:r>
            <a:r>
              <a:rPr lang="uk-UA" i="1" dirty="0" err="1" smtClean="0">
                <a:solidFill>
                  <a:srgbClr val="25528F"/>
                </a:solidFill>
              </a:rPr>
              <a:t>мезоорганізаційних</a:t>
            </a:r>
            <a:r>
              <a:rPr lang="uk-UA" i="1" dirty="0" smtClean="0">
                <a:solidFill>
                  <a:srgbClr val="25528F"/>
                </a:solidFill>
              </a:rPr>
              <a:t> </a:t>
            </a:r>
            <a:r>
              <a:rPr lang="uk-UA" i="1" dirty="0">
                <a:solidFill>
                  <a:srgbClr val="25528F"/>
                </a:solidFill>
              </a:rPr>
              <a:t>та </a:t>
            </a:r>
            <a:r>
              <a:rPr lang="uk-UA" i="1" dirty="0" err="1">
                <a:solidFill>
                  <a:srgbClr val="25528F"/>
                </a:solidFill>
              </a:rPr>
              <a:t>мікроіндивідуальних</a:t>
            </a:r>
            <a:r>
              <a:rPr lang="uk-UA" i="1" dirty="0">
                <a:solidFill>
                  <a:srgbClr val="25528F"/>
                </a:solidFill>
              </a:rPr>
              <a:t> </a:t>
            </a:r>
            <a:r>
              <a:rPr lang="uk-UA" i="1" dirty="0" smtClean="0">
                <a:solidFill>
                  <a:srgbClr val="25528F"/>
                </a:solidFill>
              </a:rPr>
              <a:t>інтервенцій;</a:t>
            </a:r>
          </a:p>
          <a:p>
            <a:pPr algn="just"/>
            <a:r>
              <a:rPr lang="uk-UA" i="1" dirty="0" smtClean="0">
                <a:solidFill>
                  <a:srgbClr val="25528F"/>
                </a:solidFill>
              </a:rPr>
              <a:t>покращення </a:t>
            </a:r>
            <a:r>
              <a:rPr lang="uk-UA" i="1" dirty="0">
                <a:solidFill>
                  <a:srgbClr val="25528F"/>
                </a:solidFill>
              </a:rPr>
              <a:t>соціальних результатів через рівні можливості для </a:t>
            </a:r>
            <a:r>
              <a:rPr lang="uk-UA" i="1" dirty="0" smtClean="0">
                <a:solidFill>
                  <a:srgbClr val="25528F"/>
                </a:solidFill>
              </a:rPr>
              <a:t>працівників та </a:t>
            </a:r>
            <a:r>
              <a:rPr lang="uk-UA" i="1" dirty="0">
                <a:solidFill>
                  <a:srgbClr val="25528F"/>
                </a:solidFill>
              </a:rPr>
              <a:t>їх соціальна </a:t>
            </a:r>
            <a:r>
              <a:rPr lang="uk-UA" i="1" dirty="0" smtClean="0">
                <a:solidFill>
                  <a:srgbClr val="25528F"/>
                </a:solidFill>
              </a:rPr>
              <a:t>інтеграція;</a:t>
            </a:r>
          </a:p>
          <a:p>
            <a:pPr algn="just"/>
            <a:r>
              <a:rPr lang="uk-UA" i="1" dirty="0" smtClean="0">
                <a:solidFill>
                  <a:srgbClr val="25528F"/>
                </a:solidFill>
              </a:rPr>
              <a:t>динамічний</a:t>
            </a:r>
            <a:r>
              <a:rPr lang="uk-UA" i="1" dirty="0">
                <a:solidFill>
                  <a:srgbClr val="25528F"/>
                </a:solidFill>
              </a:rPr>
              <a:t>, контекстний підхід, який полягає в ідентифікації та </a:t>
            </a:r>
            <a:r>
              <a:rPr lang="uk-UA" i="1" dirty="0" smtClean="0">
                <a:solidFill>
                  <a:srgbClr val="25528F"/>
                </a:solidFill>
              </a:rPr>
              <a:t>інтеграції груп </a:t>
            </a:r>
            <a:r>
              <a:rPr lang="uk-UA" i="1" dirty="0">
                <a:solidFill>
                  <a:srgbClr val="25528F"/>
                </a:solidFill>
              </a:rPr>
              <a:t>населення, які заслуговують на додаткову увагу</a:t>
            </a:r>
            <a:r>
              <a:rPr lang="uk-UA" i="1" dirty="0" smtClean="0">
                <a:solidFill>
                  <a:srgbClr val="25528F"/>
                </a:solidFill>
              </a:rPr>
              <a:t>; </a:t>
            </a:r>
          </a:p>
          <a:p>
            <a:pPr algn="just"/>
            <a:r>
              <a:rPr lang="uk-UA" i="1" dirty="0" smtClean="0">
                <a:solidFill>
                  <a:srgbClr val="25528F"/>
                </a:solidFill>
              </a:rPr>
              <a:t>впровадження </a:t>
            </a:r>
            <a:r>
              <a:rPr lang="uk-UA" i="1" dirty="0">
                <a:solidFill>
                  <a:srgbClr val="25528F"/>
                </a:solidFill>
              </a:rPr>
              <a:t>структурних і культурних реформ на багатьох </a:t>
            </a:r>
            <a:r>
              <a:rPr lang="uk-UA" i="1" dirty="0" smtClean="0">
                <a:solidFill>
                  <a:srgbClr val="25528F"/>
                </a:solidFill>
              </a:rPr>
              <a:t>рівнях функціонування організації;</a:t>
            </a:r>
          </a:p>
          <a:p>
            <a:pPr algn="just"/>
            <a:r>
              <a:rPr lang="uk-UA" i="1" dirty="0" smtClean="0">
                <a:solidFill>
                  <a:srgbClr val="25528F"/>
                </a:solidFill>
              </a:rPr>
              <a:t>підвищення </a:t>
            </a:r>
            <a:r>
              <a:rPr lang="uk-UA" i="1" dirty="0">
                <a:solidFill>
                  <a:srgbClr val="25528F"/>
                </a:solidFill>
              </a:rPr>
              <a:t>соціальної справедливості та створення конкурентних </a:t>
            </a:r>
            <a:r>
              <a:rPr lang="uk-UA" i="1" dirty="0" smtClean="0">
                <a:solidFill>
                  <a:srgbClr val="25528F"/>
                </a:solidFill>
              </a:rPr>
              <a:t>переваг діяльності.</a:t>
            </a:r>
          </a:p>
          <a:p>
            <a:pPr marL="0" indent="0" algn="r">
              <a:buNone/>
            </a:pPr>
            <a:r>
              <a:rPr lang="uk-UA" i="1" dirty="0" smtClean="0">
                <a:solidFill>
                  <a:srgbClr val="25528F"/>
                </a:solidFill>
              </a:rPr>
              <a:t>(Г. Нестеренко, О. </a:t>
            </a:r>
            <a:r>
              <a:rPr lang="uk-UA" i="1" dirty="0" err="1" smtClean="0">
                <a:solidFill>
                  <a:srgbClr val="25528F"/>
                </a:solidFill>
              </a:rPr>
              <a:t>Лановенчук</a:t>
            </a:r>
            <a:r>
              <a:rPr lang="uk-UA" i="1" dirty="0" smtClean="0">
                <a:solidFill>
                  <a:srgbClr val="25528F"/>
                </a:solidFill>
              </a:rPr>
              <a:t>, 2019).</a:t>
            </a:r>
            <a:endParaRPr lang="uk-UA" i="1" dirty="0" smtClean="0">
              <a:solidFill>
                <a:srgbClr val="25528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46028" y="6437792"/>
            <a:ext cx="8698636" cy="365125"/>
          </a:xfrm>
        </p:spPr>
        <p:txBody>
          <a:bodyPr/>
          <a:lstStyle/>
          <a:p>
            <a:r>
              <a:rPr lang="fr-FR" dirty="0" smtClean="0"/>
              <a:t>Jean Monnet Centre of Excellence ESSIE - 101085552 - ERASMUS-JMO-2022-COE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1" y="196321"/>
            <a:ext cx="9190143" cy="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628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Принципи менеджменту різноманіття для ефективного університетського врядування</vt:lpstr>
      <vt:lpstr>Виклики кризових станів</vt:lpstr>
      <vt:lpstr>Виклики університетського врядування</vt:lpstr>
      <vt:lpstr>Історія впровадження ідей менеджменту різноманіття  в НПУ ім. М.П. Драгоманова</vt:lpstr>
      <vt:lpstr>Центр досконалості (передового досвіду)  Жана Моне «Європейські Студії соціальних інновацій в освіті» - Jean Monnet Center of Excellence "European Studies of Social Innovation in Education" (ESSIE) в НПУ ім. М. П. Драгоманова (Українському Державному університеті імені Михайла Драгоманова)  має на меті пов’язати кращі результати досліджень з викладацькою діяльністю, надати нові форми викладанні, методи навчання та освітні програми з особливим акцентом на соціальні інновації та залучення суспільства, зокрема, молоді.</vt:lpstr>
      <vt:lpstr>UniCom  University-Communities -  strengthening cooperation Університети-Громади:  посилення співпраці </vt:lpstr>
      <vt:lpstr>Принципи різноманіття</vt:lpstr>
      <vt:lpstr>Історія  менеджменту різноманіття</vt:lpstr>
      <vt:lpstr>Принципи різноманіття в освітньому врядуванні</vt:lpstr>
      <vt:lpstr>«Колесо різноманіття» для вищої освіти</vt:lpstr>
      <vt:lpstr>«Колесо лідерських якостей» для вищої освіти</vt:lpstr>
      <vt:lpstr>Стратегія та тактика реалізації</vt:lpstr>
      <vt:lpstr>Дякую за увагу! Ваші запитання?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університетів в подоланні викликів кризових станів суспільства</dc:title>
  <dc:creator>Marja Nesterova</dc:creator>
  <cp:lastModifiedBy>Marja Nesterova</cp:lastModifiedBy>
  <cp:revision>44</cp:revision>
  <dcterms:created xsi:type="dcterms:W3CDTF">2022-11-30T00:26:00Z</dcterms:created>
  <dcterms:modified xsi:type="dcterms:W3CDTF">2023-02-10T00:36:04Z</dcterms:modified>
</cp:coreProperties>
</file>