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F59A-8964-4712-BB02-840E7F4624EE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5FC8-459E-4A0E-99FF-2609FFF80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5FC8-459E-4A0E-99FF-2609FFF803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1D1539-847D-4BC4-8AA9-FDAD3C55F116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E29A94-9152-4EBA-9677-7912B54DF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na.fr/ina-eclaire-actu/video/caf97060591/parlez-vous-frangla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i="1" dirty="0"/>
              <a:t>АНГЛІЙСЬКА МОВА ЯК ДЖЕРЕЛО ДОДАТКОВОЇ МОТИВАЦІЇ В УЧІННІ ФРАНЦУЗЬКОЇ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869160"/>
            <a:ext cx="4067944" cy="1368152"/>
          </a:xfrm>
        </p:spPr>
        <p:txBody>
          <a:bodyPr>
            <a:noAutofit/>
          </a:bodyPr>
          <a:lstStyle/>
          <a:p>
            <a:pPr algn="r"/>
            <a:r>
              <a:rPr lang="uk-UA" i="1" dirty="0" smtClean="0"/>
              <a:t>Підготувала</a:t>
            </a:r>
          </a:p>
          <a:p>
            <a:pPr algn="r"/>
            <a:r>
              <a:rPr lang="uk-UA" i="1" dirty="0" smtClean="0"/>
              <a:t>студентка 3 курсу </a:t>
            </a:r>
          </a:p>
          <a:p>
            <a:pPr algn="r"/>
            <a:r>
              <a:rPr lang="uk-UA" i="1" dirty="0" smtClean="0"/>
              <a:t>Фоміна Олена Сергіївна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/>
              <a:t>Типології помилок, до яких удаються студенти, які вивчають французьку мову як другу іноземну мову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2780928"/>
          <a:ext cx="7056784" cy="317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07"/>
                <a:gridCol w="2220997"/>
                <a:gridCol w="2520280"/>
              </a:tblGrid>
              <a:tr h="1593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Неправильне читання слів, які пишуться однаково в обох</a:t>
                      </a:r>
                      <a:r>
                        <a:rPr lang="uk-UA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мовах</a:t>
                      </a:r>
                      <a:endParaRPr lang="ru-RU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Хибні 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друзі (подібні за 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звучанням, 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але різні</a:t>
                      </a:r>
                      <a:r>
                        <a:rPr lang="uk-UA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за значенням</a:t>
                      </a:r>
                      <a:r>
                        <a:rPr lang="uk-UA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53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Conversation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Question </a:t>
                      </a:r>
                      <a:endParaRPr lang="ru-RU" i="1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To</a:t>
                      </a:r>
                      <a:r>
                        <a:rPr lang="en-US" i="1" baseline="0" dirty="0" smtClean="0"/>
                        <a:t> have a rest </a:t>
                      </a:r>
                      <a:r>
                        <a:rPr lang="en-US" baseline="0" dirty="0" smtClean="0"/>
                        <a:t>(</a:t>
                      </a:r>
                      <a:r>
                        <a:rPr lang="uk-UA" baseline="0" dirty="0" smtClean="0"/>
                        <a:t>англ. відпочивати</a:t>
                      </a:r>
                      <a:r>
                        <a:rPr lang="en-US" baseline="0" dirty="0" smtClean="0"/>
                        <a:t>)</a:t>
                      </a:r>
                      <a:endParaRPr lang="uk-UA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Rester</a:t>
                      </a:r>
                      <a:r>
                        <a:rPr lang="en-US" baseline="0" dirty="0" smtClean="0"/>
                        <a:t> (</a:t>
                      </a:r>
                      <a:r>
                        <a:rPr lang="uk-UA" baseline="0" dirty="0" smtClean="0"/>
                        <a:t>франц. залишитися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5436096" y="206084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771800" y="206084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Інтенсивне вивчення мови: очікування та реальні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321668" cy="2880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285293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Можливість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Опертя</a:t>
            </a:r>
          </a:p>
          <a:p>
            <a:pPr>
              <a:buFont typeface="Wingdings" pitchFamily="2" charset="2"/>
              <a:buChar char="ü"/>
            </a:pPr>
            <a:r>
              <a:rPr lang="uk-UA" sz="2800" i="1" dirty="0" smtClean="0"/>
              <a:t>Джерело мотивації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52736"/>
            <a:ext cx="828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Занурення в мовне середовище дає: 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5400" i="1" dirty="0" smtClean="0"/>
              <a:t>Дякую за увагу!</a:t>
            </a:r>
            <a:endParaRPr lang="ru-RU" sz="5400" i="1" dirty="0"/>
          </a:p>
        </p:txBody>
      </p:sp>
      <p:pic>
        <p:nvPicPr>
          <p:cNvPr id="2052" name="Picture 4" descr="Ученая сова рисунок - 4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56084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/>
              <a:t>Іноземні мови, які я вивчаю в ХГУ «Народна українська академія»</a:t>
            </a:r>
            <a:r>
              <a:rPr lang="ru-RU" sz="2400" b="1" i="1" dirty="0" smtClean="0"/>
              <a:t> </a:t>
            </a:r>
            <a:r>
              <a:rPr lang="uk-UA" sz="2400" b="1" i="1" dirty="0" smtClean="0"/>
              <a:t>на факультеті «Референт-перекладач»</a:t>
            </a:r>
            <a:endParaRPr lang="ru-RU" sz="24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24522" y="2420094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5472100" y="238488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3688" y="29969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u="sng" dirty="0" smtClean="0"/>
              <a:t>Англійська мова </a:t>
            </a:r>
            <a:endParaRPr lang="ru-RU" sz="2000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299695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u="sng" dirty="0" smtClean="0"/>
              <a:t>Французька мова </a:t>
            </a:r>
            <a:endParaRPr lang="ru-RU" sz="2000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en-US" dirty="0" smtClean="0"/>
              <a:t>English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Anglais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Langue anglaise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en-US" dirty="0" smtClean="0"/>
              <a:t>French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Français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Langue fran</a:t>
            </a:r>
            <a:r>
              <a:rPr lang="uk-UA" dirty="0"/>
              <a:t>ç</a:t>
            </a:r>
            <a:r>
              <a:rPr lang="en-US" dirty="0"/>
              <a:t>aise</a:t>
            </a:r>
            <a:endParaRPr lang="ru-RU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259632" y="2852936"/>
            <a:ext cx="576064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164288" y="2852936"/>
            <a:ext cx="720080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2996952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Сімейство германських 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2924944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Сімейство романських 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5147320"/>
            <a:ext cx="4401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LV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LANGUES VIVANTES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LANGUES ÉTRANGÈRES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Відмінності між англійською та французькою мовами: The Strait of Dover або  Pas de Calais | Самовч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754" y="5229200"/>
            <a:ext cx="2278246" cy="126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" descr="Гра -вікторина з французької та англійської мови для учнів 6-7 класів |  Конспект. Англійська м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2422635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 стрелкой 19"/>
          <p:cNvCxnSpPr/>
          <p:nvPr/>
        </p:nvCxnSpPr>
        <p:spPr>
          <a:xfrm rot="5400000">
            <a:off x="3960726" y="57684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176750" y="57684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392774" y="57684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i="1" dirty="0" smtClean="0"/>
              <a:t>З ІСТОРІЇ МОВНИХ КОНТАКТІВ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2996952"/>
            <a:ext cx="7626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 джерело                               мова реципієнт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LANGUE SOURCE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LANGUE EMPRUNTEUSE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95936" y="2276872"/>
            <a:ext cx="10801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944502" y="2600908"/>
            <a:ext cx="50326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6553014" y="2672122"/>
            <a:ext cx="50326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39752" y="458112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французька?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Безкоштовні мобільні додатки для вивчення англійської мови - Київ Vgorode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023" y="4005064"/>
            <a:ext cx="236597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Як вивчити французьку з нуля: корисні поради та ресурси для початківц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301186" cy="153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Англіцизми в написах на публічних вивісках Парижу</a:t>
            </a:r>
            <a:endParaRPr lang="ru-RU" sz="2800" i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3068960"/>
            <a:ext cx="3916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STOP PARKING DANCING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YACHTING BOWLING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HOT-DOG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5616" y="4437112"/>
            <a:ext cx="33030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▼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 чистоти мови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ook cover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92417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ivation, Strategy, Arrow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43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2204864"/>
            <a:ext cx="684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 E L I E V E    I N    Y O U R S E L 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7809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u="sng" dirty="0" smtClean="0"/>
              <a:t>Англійська мова </a:t>
            </a:r>
            <a:endParaRPr lang="ru-RU" sz="28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28498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алфавіт 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+ латиниця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+ аналітична мова 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+ інша вимова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+ особлива структура мови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39952" y="5013176"/>
            <a:ext cx="432048" cy="9361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11760" y="59492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підґрунтя для вивчення французької як другої іноземної мови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/>
              <a:t>Давні французькі запозичення з новими значеннями повертаються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88840"/>
            <a:ext cx="6181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/>
              <a:t>повторні запозичення </a:t>
            </a:r>
            <a:r>
              <a:rPr lang="uk-UA" sz="2400" i="1" dirty="0" smtClean="0">
                <a:solidFill>
                  <a:schemeClr val="tx2"/>
                </a:solidFill>
              </a:rPr>
              <a:t>anglais </a:t>
            </a:r>
            <a:r>
              <a:rPr lang="uk-UA" sz="2400" b="1" i="1" dirty="0" smtClean="0">
                <a:solidFill>
                  <a:schemeClr val="tx2"/>
                </a:solidFill>
              </a:rPr>
              <a:t>↔</a:t>
            </a:r>
            <a:r>
              <a:rPr lang="uk-UA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fran</a:t>
            </a:r>
            <a:r>
              <a:rPr lang="uk-UA" sz="2400" i="1" dirty="0" smtClean="0">
                <a:solidFill>
                  <a:schemeClr val="tx2"/>
                </a:solidFill>
              </a:rPr>
              <a:t>ç</a:t>
            </a:r>
            <a:r>
              <a:rPr lang="en-US" sz="2400" i="1" dirty="0" smtClean="0">
                <a:solidFill>
                  <a:schemeClr val="tx2"/>
                </a:solidFill>
              </a:rPr>
              <a:t>ais</a:t>
            </a:r>
            <a:endParaRPr lang="ru-RU" sz="2400" i="1" dirty="0">
              <a:solidFill>
                <a:schemeClr val="tx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519772" y="245689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724128" y="2420888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32129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Англійська 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21297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Французька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5" y="3717032"/>
          <a:ext cx="720079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/>
                <a:gridCol w="2400266"/>
                <a:gridCol w="240026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uk-U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udget (від франц. </a:t>
                      </a:r>
                      <a:r>
                        <a:rPr kumimoji="0" lang="en-US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bougette</a:t>
                      </a:r>
                      <a:r>
                        <a:rPr kumimoji="0" lang="uk-U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«сумка</a:t>
                      </a:r>
                      <a:r>
                        <a:rPr kumimoji="0" lang="ru-RU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r>
                        <a:rPr kumimoji="0" lang="en-US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uk-UA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  <a:r>
                        <a:rPr kumimoji="0" lang="en-US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jean (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 франц</a:t>
                      </a:r>
                      <a:r>
                        <a:rPr kumimoji="0" lang="fr-FR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bleu de Gênes)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jean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(джинси)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denim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(від франц. 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bleu de N</a:t>
                      </a:r>
                      <a:r>
                        <a:rPr kumimoji="0"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denim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денім-тканина</a:t>
                      </a:r>
                      <a:r>
                        <a:rPr kumimoji="0"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3851920" y="4005064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1920" y="4725144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51920" y="5517232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ngelska - Sekos aka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1108923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Franc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140968"/>
            <a:ext cx="1188132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Англо-французькі відповідники зі</a:t>
            </a:r>
            <a:r>
              <a:rPr lang="en-US" sz="2800" b="1" i="1" dirty="0" smtClean="0"/>
              <a:t> </a:t>
            </a:r>
            <a:r>
              <a:rPr lang="uk-UA" sz="2800" b="1" i="1" dirty="0" smtClean="0"/>
              <a:t>спільним морфемним сегментом</a:t>
            </a:r>
            <a:endParaRPr lang="ru-RU" sz="28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924944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Англійська</a:t>
                      </a:r>
                      <a:endParaRPr lang="ru-RU" sz="2400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Французька</a:t>
                      </a:r>
                      <a:endParaRPr lang="ru-RU" sz="2400" i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ance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ance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ant</a:t>
                      </a:r>
                      <a:r>
                        <a:rPr lang="en-US" sz="2400" dirty="0" smtClean="0"/>
                        <a:t> 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ant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Cyberharrass</a:t>
                      </a:r>
                      <a:r>
                        <a:rPr kumimoji="0" lang="en-US" sz="2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Cyberharc</a:t>
                      </a:r>
                      <a:r>
                        <a:rPr kumimoji="0"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</a:t>
                      </a:r>
                      <a:r>
                        <a:rPr kumimoji="0" lang="fr-F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kumimoji="0" lang="fr-FR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ment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Competi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tion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Compéti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tion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5292080" y="220486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663788" y="224086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Why do Firms Avoid Competition - Salesforce.com Ca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80696"/>
            <a:ext cx="2719719" cy="187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Faux anglicismes</a:t>
            </a:r>
            <a:r>
              <a:rPr lang="uk-UA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34888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i="1" dirty="0" smtClean="0"/>
              <a:t>Forcing</a:t>
            </a:r>
          </a:p>
          <a:p>
            <a:pPr>
              <a:buFont typeface="Wingdings" pitchFamily="2" charset="2"/>
              <a:buChar char="ü"/>
            </a:pPr>
            <a:r>
              <a:rPr lang="en-US" sz="2800" b="1" i="1" dirty="0" smtClean="0"/>
              <a:t>Brushing</a:t>
            </a:r>
          </a:p>
          <a:p>
            <a:pPr>
              <a:buFont typeface="Wingdings" pitchFamily="2" charset="2"/>
              <a:buChar char="ü"/>
            </a:pPr>
            <a:r>
              <a:rPr lang="en-US" sz="2800" i="1" dirty="0" smtClean="0"/>
              <a:t> </a:t>
            </a:r>
            <a:r>
              <a:rPr lang="en-US" sz="2800" b="1" i="1" dirty="0" smtClean="0"/>
              <a:t>Surbooking</a:t>
            </a:r>
          </a:p>
          <a:p>
            <a:pPr>
              <a:buFont typeface="Wingdings" pitchFamily="2" charset="2"/>
              <a:buChar char="ü"/>
            </a:pPr>
            <a:r>
              <a:rPr lang="en-US" sz="2800" b="1" i="1" dirty="0" smtClean="0"/>
              <a:t>Smoking</a:t>
            </a:r>
          </a:p>
          <a:p>
            <a:pPr>
              <a:buFont typeface="Wingdings" pitchFamily="2" charset="2"/>
              <a:buChar char="ü"/>
            </a:pPr>
            <a:r>
              <a:rPr lang="en-US" sz="2800" b="1" i="1" dirty="0" smtClean="0"/>
              <a:t>Building</a:t>
            </a:r>
          </a:p>
          <a:p>
            <a:pPr>
              <a:buFont typeface="Wingdings" pitchFamily="2" charset="2"/>
              <a:buChar char="ü"/>
            </a:pPr>
            <a:r>
              <a:rPr lang="en-US" sz="2800" b="1" i="1" dirty="0" smtClean="0"/>
              <a:t>Camping</a:t>
            </a:r>
            <a:endParaRPr lang="ru-RU" sz="2800" i="1" dirty="0"/>
          </a:p>
        </p:txBody>
      </p:sp>
      <p:pic>
        <p:nvPicPr>
          <p:cNvPr id="3074" name="Picture 2" descr="Are You Brushing Your Teeth the Wrong Wa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1796">
            <a:off x="5650264" y="1952793"/>
            <a:ext cx="2096342" cy="142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Surbooking : les conseils pour vous faire indemni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6021">
            <a:off x="6129950" y="3192380"/>
            <a:ext cx="2031474" cy="135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Strategies to quit smo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2707">
            <a:off x="5444492" y="4349307"/>
            <a:ext cx="2110704" cy="140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7687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</a:rPr>
              <a:t>oalkeeper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</a:rPr>
              <a:t>goalkeeper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/>
              <a:t>«франц. </a:t>
            </a:r>
            <a:r>
              <a:rPr lang="en-US" dirty="0" err="1" smtClean="0"/>
              <a:t>gardien</a:t>
            </a:r>
            <a:r>
              <a:rPr lang="en-US" dirty="0" smtClean="0"/>
              <a:t> de but</a:t>
            </a:r>
            <a:r>
              <a:rPr lang="uk-UA" dirty="0" smtClean="0"/>
              <a:t> – укр. голкіпер, воротар»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i="1" dirty="0" smtClean="0"/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</a:rPr>
              <a:t>oal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uk-UA" dirty="0" smtClean="0"/>
              <a:t>«франц.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gardien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 but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/>
              <a:t>– укр. голкіпер, воротар», має відповідником в англійській мові </a:t>
            </a:r>
            <a:r>
              <a:rPr lang="uk-UA" dirty="0" err="1" smtClean="0"/>
              <a:t>goal</a:t>
            </a:r>
            <a:r>
              <a:rPr lang="uk-UA" dirty="0" smtClean="0"/>
              <a:t> «франц. </a:t>
            </a:r>
            <a:r>
              <a:rPr lang="en-US" dirty="0" smtClean="0"/>
              <a:t>but</a:t>
            </a:r>
            <a:r>
              <a:rPr lang="uk-UA" dirty="0" smtClean="0"/>
              <a:t> – укр. гол».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i="1" dirty="0" smtClean="0"/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</a:rPr>
              <a:t>ugby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i="1" dirty="0" err="1" smtClean="0">
                <a:solidFill>
                  <a:schemeClr val="tx2">
                    <a:lumMod val="75000"/>
                  </a:schemeClr>
                </a:solidFill>
              </a:rPr>
              <a:t>man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rugbyman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/>
              <a:t>у значенні «франц. j</a:t>
            </a:r>
            <a:r>
              <a:rPr lang="en-US" dirty="0" err="1" smtClean="0"/>
              <a:t>oueur</a:t>
            </a:r>
            <a:r>
              <a:rPr lang="en-US" dirty="0" smtClean="0"/>
              <a:t> de rugby</a:t>
            </a:r>
            <a:r>
              <a:rPr lang="uk-UA" dirty="0" smtClean="0"/>
              <a:t> – укр. гравець в регбі, регбіст» має відповідником в англійській мові іншу лексему </a:t>
            </a:r>
            <a:r>
              <a:rPr lang="en-US" i="1" dirty="0" smtClean="0"/>
              <a:t>rugby player</a:t>
            </a:r>
            <a:endParaRPr lang="en-US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249289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1640" y="328498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51720" y="436510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Top 15 Richest Goalkeepers in the World [Updated 202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138">
            <a:off x="6251150" y="2134415"/>
            <a:ext cx="2402361" cy="165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Basket. Le rugbyman Baptiste Couilloud marque un panier du milieu de  terrain façon Stephen Cu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1283">
            <a:off x="6170701" y="3836331"/>
            <a:ext cx="2652782" cy="176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</a:rPr>
              <a:t>Англомовні прототипи - слова-композити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348</TotalTime>
  <Words>372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АНГЛІЙСЬКА МОВА ЯК ДЖЕРЕЛО ДОДАТКОВОЇ МОТИВАЦІЇ В УЧІННІ ФРАНЦУЗЬКОЇ МОВИ </vt:lpstr>
      <vt:lpstr>Іноземні мови, які я вивчаю в ХГУ «Народна українська академія» на факультеті «Референт-перекладач»</vt:lpstr>
      <vt:lpstr> З ІСТОРІЇ МОВНИХ КОНТАКТІВ </vt:lpstr>
      <vt:lpstr>Англіцизми в написах на публічних вивісках Парижу</vt:lpstr>
      <vt:lpstr>Слайд 5</vt:lpstr>
      <vt:lpstr>Давні французькі запозичення з новими значеннями повертаються</vt:lpstr>
      <vt:lpstr>Англо-французькі відповідники зі спільним морфемним сегментом</vt:lpstr>
      <vt:lpstr>Faux anglicismes  </vt:lpstr>
      <vt:lpstr>Слайд 9</vt:lpstr>
      <vt:lpstr>Типології помилок, до яких удаються студенти, які вивчають французьку мову як другу іноземну мову</vt:lpstr>
      <vt:lpstr>Слайд 11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АНГЛІЙСЬКА МОВА ЯК ДЖЕРЕЛО ДОДАТКОВОЇ МОТИВАЦІЇ В УЧІННІ ФРАНЦУЗЬКОЇ МОВИ</dc:title>
  <dc:creator>Пользователь Windows</dc:creator>
  <cp:lastModifiedBy>Пользователь Windows</cp:lastModifiedBy>
  <cp:revision>33</cp:revision>
  <dcterms:created xsi:type="dcterms:W3CDTF">2023-03-24T23:24:28Z</dcterms:created>
  <dcterms:modified xsi:type="dcterms:W3CDTF">2023-04-06T12:56:35Z</dcterms:modified>
</cp:coreProperties>
</file>