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EAA4"/>
    <a:srgbClr val="B4897C"/>
    <a:srgbClr val="AF99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672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DFFB-35AA-4C4B-B8E3-86BAAFEF2FA0}" type="datetimeFigureOut">
              <a:rPr lang="uk-UA" smtClean="0"/>
              <a:t>27.03.2023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B4B9-0463-46AA-AD98-4EFE29F1D0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520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DFFB-35AA-4C4B-B8E3-86BAAFEF2FA0}" type="datetimeFigureOut">
              <a:rPr lang="uk-UA" smtClean="0"/>
              <a:t>27.03.2023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B4B9-0463-46AA-AD98-4EFE29F1D0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9707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DFFB-35AA-4C4B-B8E3-86BAAFEF2FA0}" type="datetimeFigureOut">
              <a:rPr lang="uk-UA" smtClean="0"/>
              <a:t>27.03.2023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B4B9-0463-46AA-AD98-4EFE29F1D0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8786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DFFB-35AA-4C4B-B8E3-86BAAFEF2FA0}" type="datetimeFigureOut">
              <a:rPr lang="uk-UA" smtClean="0"/>
              <a:t>27.03.2023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B4B9-0463-46AA-AD98-4EFE29F1D0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83116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DFFB-35AA-4C4B-B8E3-86BAAFEF2FA0}" type="datetimeFigureOut">
              <a:rPr lang="uk-UA" smtClean="0"/>
              <a:t>27.03.2023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B4B9-0463-46AA-AD98-4EFE29F1D0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718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DFFB-35AA-4C4B-B8E3-86BAAFEF2FA0}" type="datetimeFigureOut">
              <a:rPr lang="uk-UA" smtClean="0"/>
              <a:t>27.03.2023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B4B9-0463-46AA-AD98-4EFE29F1D0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996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DFFB-35AA-4C4B-B8E3-86BAAFEF2FA0}" type="datetimeFigureOut">
              <a:rPr lang="uk-UA" smtClean="0"/>
              <a:t>27.03.2023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B4B9-0463-46AA-AD98-4EFE29F1D0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97583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DFFB-35AA-4C4B-B8E3-86BAAFEF2FA0}" type="datetimeFigureOut">
              <a:rPr lang="uk-UA" smtClean="0"/>
              <a:t>27.03.2023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B4B9-0463-46AA-AD98-4EFE29F1D0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879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DFFB-35AA-4C4B-B8E3-86BAAFEF2FA0}" type="datetimeFigureOut">
              <a:rPr lang="uk-UA" smtClean="0"/>
              <a:t>27.03.2023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B4B9-0463-46AA-AD98-4EFE29F1D0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6429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DFFB-35AA-4C4B-B8E3-86BAAFEF2FA0}" type="datetimeFigureOut">
              <a:rPr lang="uk-UA" smtClean="0"/>
              <a:t>27.03.2023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B4B9-0463-46AA-AD98-4EFE29F1D0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9210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DFFB-35AA-4C4B-B8E3-86BAAFEF2FA0}" type="datetimeFigureOut">
              <a:rPr lang="uk-UA" smtClean="0"/>
              <a:t>27.03.2023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B4B9-0463-46AA-AD98-4EFE29F1D0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2873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DDFFB-35AA-4C4B-B8E3-86BAAFEF2FA0}" type="datetimeFigureOut">
              <a:rPr lang="uk-UA" smtClean="0"/>
              <a:t>27.03.2023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3B4B9-0463-46AA-AD98-4EFE29F1D0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9575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8013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1852611" y="364589"/>
            <a:ext cx="9944100" cy="1196874"/>
          </a:xfrm>
          <a:prstGeom prst="roundRect">
            <a:avLst/>
          </a:prstGeom>
          <a:solidFill>
            <a:srgbClr val="B489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TextBox 4"/>
          <p:cNvSpPr txBox="1"/>
          <p:nvPr/>
        </p:nvSpPr>
        <p:spPr>
          <a:xfrm>
            <a:off x="1933574" y="340598"/>
            <a:ext cx="97821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b="1" dirty="0" smtClean="0">
                <a:latin typeface="Monotype Corsiva" panose="03010101010201010101" pitchFamily="66" charset="0"/>
              </a:rPr>
              <a:t>Подолання суржику в студентському мікроколективі як запорука формування грамотного мовлення випускників</a:t>
            </a:r>
            <a:endParaRPr lang="uk-UA" sz="3200" b="1" dirty="0">
              <a:latin typeface="Monotype Corsiva" panose="03010101010201010101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4963" y="2316163"/>
            <a:ext cx="630078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dirty="0" smtClean="0">
                <a:latin typeface="Monotype Corsiva" panose="03010101010201010101" pitchFamily="66" charset="0"/>
              </a:rPr>
              <a:t>Суржик</a:t>
            </a:r>
            <a:r>
              <a:rPr lang="en-US" sz="3200" dirty="0" smtClean="0">
                <a:latin typeface="Monotype Corsiva" panose="03010101010201010101" pitchFamily="66" charset="0"/>
              </a:rPr>
              <a:t> </a:t>
            </a:r>
            <a:r>
              <a:rPr lang="uk-UA" sz="3200" dirty="0" smtClean="0">
                <a:latin typeface="Monotype Corsiva" panose="03010101010201010101" pitchFamily="66" charset="0"/>
              </a:rPr>
              <a:t>- </a:t>
            </a:r>
            <a:r>
              <a:rPr lang="uk-UA" sz="3200" dirty="0">
                <a:latin typeface="Monotype Corsiva" panose="03010101010201010101" pitchFamily="66" charset="0"/>
              </a:rPr>
              <a:t>елементи двох або кількох мов, об’єднані </a:t>
            </a:r>
            <a:r>
              <a:rPr lang="uk-UA" sz="3200" dirty="0" smtClean="0">
                <a:latin typeface="Monotype Corsiva" panose="03010101010201010101" pitchFamily="66" charset="0"/>
              </a:rPr>
              <a:t>штучно, переважно належить до «побутового мовлення», у суржику поєднано лексичні та граматичні елементи різних мов без дотримання норм літературної мови.</a:t>
            </a:r>
            <a:endParaRPr lang="uk-UA" sz="3200" dirty="0">
              <a:latin typeface="Monotype Corsiva" panose="03010101010201010101" pitchFamily="66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2793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58025"/>
          </a:xfrm>
        </p:spPr>
      </p:pic>
      <p:sp>
        <p:nvSpPr>
          <p:cNvPr id="3" name="Овальная выноска 2"/>
          <p:cNvSpPr/>
          <p:nvPr/>
        </p:nvSpPr>
        <p:spPr>
          <a:xfrm>
            <a:off x="442913" y="1971675"/>
            <a:ext cx="3686175" cy="1471613"/>
          </a:xfrm>
          <a:prstGeom prst="wedgeEllipseCallout">
            <a:avLst>
              <a:gd name="adj1" fmla="val -44089"/>
              <a:gd name="adj2" fmla="val 80947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TextBox 4"/>
          <p:cNvSpPr txBox="1"/>
          <p:nvPr/>
        </p:nvSpPr>
        <p:spPr>
          <a:xfrm>
            <a:off x="726281" y="2251561"/>
            <a:ext cx="3119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Monotype Corsiva" panose="03010101010201010101" pitchFamily="66" charset="0"/>
              </a:rPr>
              <a:t>Я переходжу на українську!!</a:t>
            </a:r>
            <a:endParaRPr lang="uk-UA" sz="2400" dirty="0">
              <a:latin typeface="Monotype Corsiva" panose="03010101010201010101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45719" y="1234456"/>
            <a:ext cx="6229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atin typeface="Monotype Corsiva" panose="03010101010201010101" pitchFamily="66" charset="0"/>
              </a:rPr>
              <a:t>Масовий перехід на українську</a:t>
            </a:r>
            <a:endParaRPr lang="uk-UA" sz="3200" b="1" dirty="0">
              <a:latin typeface="Monotype Corsiva" panose="03010101010201010101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29113" y="2100263"/>
            <a:ext cx="68151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dirty="0" smtClean="0">
                <a:latin typeface="Monotype Corsiva" panose="03010101010201010101" pitchFamily="66" charset="0"/>
              </a:rPr>
              <a:t>Масовий та активний перехід на українську супроводжується білінгвізмом в мовленні, а також суворим пуризмом, який спонукає до очищення українського лексикону від успадкованої лексики на кшталт </a:t>
            </a:r>
            <a:r>
              <a:rPr lang="uk-UA" sz="3200" u="sng" dirty="0" smtClean="0">
                <a:latin typeface="Monotype Corsiva" panose="03010101010201010101" pitchFamily="66" charset="0"/>
              </a:rPr>
              <a:t>ждати, надіятись, спасибі</a:t>
            </a:r>
            <a:r>
              <a:rPr lang="uk-UA" sz="3200" dirty="0" smtClean="0">
                <a:latin typeface="Monotype Corsiva" panose="03010101010201010101" pitchFamily="66" charset="0"/>
              </a:rPr>
              <a:t> тощо, оголошуючи останню суржиком.</a:t>
            </a:r>
            <a:endParaRPr lang="uk-UA" sz="32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90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Овальная выноска 5"/>
          <p:cNvSpPr/>
          <p:nvPr/>
        </p:nvSpPr>
        <p:spPr>
          <a:xfrm>
            <a:off x="328613" y="2055813"/>
            <a:ext cx="4214812" cy="1600200"/>
          </a:xfrm>
          <a:prstGeom prst="wedgeEllipseCallout">
            <a:avLst>
              <a:gd name="adj1" fmla="val -33938"/>
              <a:gd name="adj2" fmla="val 86909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TextBox 6"/>
          <p:cNvSpPr txBox="1"/>
          <p:nvPr/>
        </p:nvSpPr>
        <p:spPr>
          <a:xfrm>
            <a:off x="890587" y="2358936"/>
            <a:ext cx="32146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Monotype Corsiva" panose="03010101010201010101" pitchFamily="66" charset="0"/>
              </a:rPr>
              <a:t>В українській мові </a:t>
            </a:r>
            <a:r>
              <a:rPr lang="uk-UA" sz="2400" dirty="0" smtClean="0">
                <a:latin typeface="Monotype Corsiva" panose="03010101010201010101" pitchFamily="66" charset="0"/>
              </a:rPr>
              <a:t>слова  </a:t>
            </a:r>
            <a:r>
              <a:rPr lang="uk-UA" sz="2400" dirty="0" smtClean="0">
                <a:latin typeface="Monotype Corsiva" panose="03010101010201010101" pitchFamily="66" charset="0"/>
              </a:rPr>
              <a:t>«</a:t>
            </a:r>
            <a:r>
              <a:rPr lang="uk-UA" sz="2400" dirty="0" smtClean="0">
                <a:latin typeface="Monotype Corsiva" panose="03010101010201010101" pitchFamily="66" charset="0"/>
              </a:rPr>
              <a:t>наглий», «луна» мають інші значення!!!!</a:t>
            </a:r>
            <a:endParaRPr lang="uk-UA" sz="2400" dirty="0">
              <a:latin typeface="Monotype Corsiva" panose="03010101010201010101" pitchFamily="66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29200" y="2332830"/>
            <a:ext cx="6915150" cy="400764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TextBox 8"/>
          <p:cNvSpPr txBox="1"/>
          <p:nvPr/>
        </p:nvSpPr>
        <p:spPr>
          <a:xfrm>
            <a:off x="5300662" y="2886075"/>
            <a:ext cx="63722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dirty="0" smtClean="0">
                <a:latin typeface="Monotype Corsiva" panose="03010101010201010101" pitchFamily="66" charset="0"/>
              </a:rPr>
              <a:t>Дотичним до проблеми суржику є питання </a:t>
            </a:r>
            <a:r>
              <a:rPr lang="uk-UA" sz="3200" dirty="0" err="1" smtClean="0">
                <a:latin typeface="Monotype Corsiva" panose="03010101010201010101" pitchFamily="66" charset="0"/>
              </a:rPr>
              <a:t>нерозрізнення</a:t>
            </a:r>
            <a:r>
              <a:rPr lang="uk-UA" sz="3200" dirty="0" smtClean="0">
                <a:latin typeface="Monotype Corsiva" panose="03010101010201010101" pitchFamily="66" charset="0"/>
              </a:rPr>
              <a:t> міжмовних омонімів: </a:t>
            </a:r>
            <a:r>
              <a:rPr lang="uk-UA" sz="3200" u="sng" dirty="0" smtClean="0">
                <a:latin typeface="Monotype Corsiva" panose="03010101010201010101" pitchFamily="66" charset="0"/>
              </a:rPr>
              <a:t>наглий, луна, неділя, баня </a:t>
            </a:r>
            <a:r>
              <a:rPr lang="uk-UA" sz="3200" dirty="0" smtClean="0">
                <a:latin typeface="Monotype Corsiva" panose="03010101010201010101" pitchFamily="66" charset="0"/>
              </a:rPr>
              <a:t>тощо, що мають інше значення, ніж в російській.</a:t>
            </a:r>
            <a:endParaRPr lang="uk-UA" sz="3200" dirty="0">
              <a:latin typeface="Monotype Corsiva" panose="03010101010201010101" pitchFamily="66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838200" y="201614"/>
            <a:ext cx="11025187" cy="1450180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4105274" y="671840"/>
            <a:ext cx="7386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atin typeface="Monotype Corsiva" panose="03010101010201010101" pitchFamily="66" charset="0"/>
              </a:rPr>
              <a:t>Міжмовні омоніми</a:t>
            </a:r>
            <a:endParaRPr lang="uk-UA" sz="3200" b="1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60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  <p:sp>
        <p:nvSpPr>
          <p:cNvPr id="5" name="Овальная выноска 4"/>
          <p:cNvSpPr/>
          <p:nvPr/>
        </p:nvSpPr>
        <p:spPr>
          <a:xfrm>
            <a:off x="157164" y="3079402"/>
            <a:ext cx="4371974" cy="1685925"/>
          </a:xfrm>
          <a:prstGeom prst="wedgeEllipseCallout">
            <a:avLst>
              <a:gd name="adj1" fmla="val -27285"/>
              <a:gd name="adj2" fmla="val 7679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TextBox 5"/>
          <p:cNvSpPr txBox="1"/>
          <p:nvPr/>
        </p:nvSpPr>
        <p:spPr>
          <a:xfrm>
            <a:off x="253604" y="3506865"/>
            <a:ext cx="41790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Monotype Corsiva" panose="03010101010201010101" pitchFamily="66" charset="0"/>
              </a:rPr>
              <a:t>Гей, годі вчитися, краще прийми участь у нашій грі!!!!</a:t>
            </a:r>
            <a:endParaRPr lang="uk-UA" sz="2400" dirty="0">
              <a:latin typeface="Monotype Corsiva" panose="03010101010201010101" pitchFamily="66" charset="0"/>
            </a:endParaRPr>
          </a:p>
        </p:txBody>
      </p:sp>
      <p:sp>
        <p:nvSpPr>
          <p:cNvPr id="7" name="Овальная выноска 6"/>
          <p:cNvSpPr/>
          <p:nvPr/>
        </p:nvSpPr>
        <p:spPr>
          <a:xfrm flipH="1">
            <a:off x="5715000" y="365124"/>
            <a:ext cx="3714748" cy="1492251"/>
          </a:xfrm>
          <a:prstGeom prst="wedgeEllipseCallout">
            <a:avLst>
              <a:gd name="adj1" fmla="val -65100"/>
              <a:gd name="adj2" fmla="val 11514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TextBox 7"/>
          <p:cNvSpPr txBox="1"/>
          <p:nvPr/>
        </p:nvSpPr>
        <p:spPr>
          <a:xfrm>
            <a:off x="6095999" y="695750"/>
            <a:ext cx="3800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Monotype Corsiva" panose="03010101010201010101" pitchFamily="66" charset="0"/>
              </a:rPr>
              <a:t>Краще б ви вчили сталі сполуки української мови!!</a:t>
            </a:r>
            <a:endParaRPr lang="uk-UA" sz="2400" dirty="0">
              <a:latin typeface="Monotype Corsiva" panose="03010101010201010101" pitchFamily="66" charset="0"/>
            </a:endParaRPr>
          </a:p>
        </p:txBody>
      </p:sp>
      <p:sp>
        <p:nvSpPr>
          <p:cNvPr id="9" name="Багетная рамка 8"/>
          <p:cNvSpPr/>
          <p:nvPr/>
        </p:nvSpPr>
        <p:spPr>
          <a:xfrm>
            <a:off x="838200" y="695750"/>
            <a:ext cx="4691063" cy="1161625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TextBox 9"/>
          <p:cNvSpPr txBox="1"/>
          <p:nvPr/>
        </p:nvSpPr>
        <p:spPr>
          <a:xfrm>
            <a:off x="1747838" y="1027906"/>
            <a:ext cx="4157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Monotype Corsiva" panose="03010101010201010101" pitchFamily="66" charset="0"/>
              </a:rPr>
              <a:t>Сталі сполуки</a:t>
            </a:r>
            <a:endParaRPr lang="uk-UA" sz="3200" dirty="0">
              <a:latin typeface="Monotype Corsiva" panose="03010101010201010101" pitchFamily="66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967288" y="2510730"/>
            <a:ext cx="6157912" cy="358616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5203031" y="2587972"/>
            <a:ext cx="568642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dirty="0" smtClean="0">
                <a:latin typeface="Monotype Corsiva" panose="03010101010201010101" pitchFamily="66" charset="0"/>
              </a:rPr>
              <a:t>На </a:t>
            </a:r>
            <a:r>
              <a:rPr lang="uk-UA" sz="3200" dirty="0" smtClean="0">
                <a:latin typeface="Monotype Corsiva" panose="03010101010201010101" pitchFamily="66" charset="0"/>
              </a:rPr>
              <a:t>правильність використання </a:t>
            </a:r>
            <a:r>
              <a:rPr lang="uk-UA" sz="3200" dirty="0" smtClean="0">
                <a:latin typeface="Monotype Corsiva" panose="03010101010201010101" pitchFamily="66" charset="0"/>
              </a:rPr>
              <a:t>сталих сполук, зокрема й у професійному мовленні також серйозно вплинуло суржикове мовлення: </a:t>
            </a:r>
            <a:r>
              <a:rPr lang="uk-UA" sz="3200" u="sng" dirty="0" smtClean="0">
                <a:latin typeface="Monotype Corsiva" panose="03010101010201010101" pitchFamily="66" charset="0"/>
              </a:rPr>
              <a:t>прийняти участь, займати посаду, кидатися в очі, прийняти рішення</a:t>
            </a:r>
            <a:r>
              <a:rPr lang="uk-UA" sz="3200" dirty="0" smtClean="0">
                <a:latin typeface="Monotype Corsiva" panose="03010101010201010101" pitchFamily="66" charset="0"/>
              </a:rPr>
              <a:t> тощо.</a:t>
            </a:r>
            <a:endParaRPr lang="uk-UA" sz="32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68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9143" y="1825625"/>
            <a:ext cx="6513713" cy="435133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72300"/>
          </a:xfrm>
          <a:prstGeom prst="rect">
            <a:avLst/>
          </a:prstGeom>
        </p:spPr>
      </p:pic>
      <p:sp>
        <p:nvSpPr>
          <p:cNvPr id="3" name="Волна 2"/>
          <p:cNvSpPr/>
          <p:nvPr/>
        </p:nvSpPr>
        <p:spPr>
          <a:xfrm>
            <a:off x="53081" y="2016767"/>
            <a:ext cx="4991100" cy="1135063"/>
          </a:xfrm>
          <a:prstGeom prst="wav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TextBox 5"/>
          <p:cNvSpPr txBox="1"/>
          <p:nvPr/>
        </p:nvSpPr>
        <p:spPr>
          <a:xfrm>
            <a:off x="-28923" y="229191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atin typeface="Monotype Corsiva" panose="03010101010201010101" pitchFamily="66" charset="0"/>
              </a:rPr>
              <a:t>Типові граматичні помилки</a:t>
            </a:r>
            <a:endParaRPr lang="uk-UA" sz="3200" b="1" dirty="0">
              <a:latin typeface="Monotype Corsiva" panose="03010101010201010101" pitchFamily="66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05336" y="235744"/>
            <a:ext cx="7586663" cy="65008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TextBox 7"/>
          <p:cNvSpPr txBox="1"/>
          <p:nvPr/>
        </p:nvSpPr>
        <p:spPr>
          <a:xfrm>
            <a:off x="4824757" y="534531"/>
            <a:ext cx="7147819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uk-UA" sz="3200" dirty="0" smtClean="0">
                <a:latin typeface="Monotype Corsiva" panose="03010101010201010101" pitchFamily="66" charset="0"/>
              </a:rPr>
              <a:t>Сполучник </a:t>
            </a:r>
            <a:r>
              <a:rPr lang="uk-UA" sz="3200" b="1" dirty="0" smtClean="0">
                <a:latin typeface="Monotype Corsiva" panose="03010101010201010101" pitchFamily="66" charset="0"/>
              </a:rPr>
              <a:t>так як </a:t>
            </a:r>
            <a:r>
              <a:rPr lang="uk-UA" sz="3200" dirty="0" smtClean="0">
                <a:latin typeface="Monotype Corsiva" panose="03010101010201010101" pitchFamily="66" charset="0"/>
              </a:rPr>
              <a:t>у значенні причини;</a:t>
            </a:r>
          </a:p>
          <a:p>
            <a:pPr marL="342900" indent="-342900" algn="just">
              <a:buAutoNum type="arabicPeriod"/>
            </a:pPr>
            <a:r>
              <a:rPr lang="uk-UA" sz="3200" dirty="0" smtClean="0">
                <a:latin typeface="Monotype Corsiva" panose="03010101010201010101" pitchFamily="66" charset="0"/>
              </a:rPr>
              <a:t>Слово </a:t>
            </a:r>
            <a:r>
              <a:rPr lang="uk-UA" sz="3200" b="1" dirty="0" smtClean="0">
                <a:latin typeface="Monotype Corsiva" panose="03010101010201010101" pitchFamily="66" charset="0"/>
              </a:rPr>
              <a:t>давайте</a:t>
            </a:r>
            <a:r>
              <a:rPr lang="uk-UA" sz="3200" dirty="0" smtClean="0">
                <a:latin typeface="Monotype Corsiva" panose="03010101010201010101" pitchFamily="66" charset="0"/>
              </a:rPr>
              <a:t> </a:t>
            </a:r>
            <a:r>
              <a:rPr lang="uk-UA" sz="3200" dirty="0" smtClean="0">
                <a:latin typeface="Monotype Corsiva" panose="03010101010201010101" pitchFamily="66" charset="0"/>
              </a:rPr>
              <a:t>у формах наказового способу;</a:t>
            </a:r>
            <a:endParaRPr lang="uk-UA" sz="3200" dirty="0" smtClean="0">
              <a:latin typeface="Monotype Corsiva" panose="03010101010201010101" pitchFamily="66" charset="0"/>
            </a:endParaRPr>
          </a:p>
          <a:p>
            <a:pPr marL="342900" indent="-342900" algn="just">
              <a:buAutoNum type="arabicPeriod"/>
            </a:pPr>
            <a:r>
              <a:rPr lang="uk-UA" sz="3200" dirty="0" smtClean="0">
                <a:latin typeface="Monotype Corsiva" panose="03010101010201010101" pitchFamily="66" charset="0"/>
              </a:rPr>
              <a:t>Займенник </a:t>
            </a:r>
            <a:r>
              <a:rPr lang="uk-UA" sz="3200" b="1" dirty="0" smtClean="0">
                <a:latin typeface="Monotype Corsiva" panose="03010101010201010101" pitchFamily="66" charset="0"/>
              </a:rPr>
              <a:t>котрий</a:t>
            </a:r>
            <a:r>
              <a:rPr lang="uk-UA" sz="3200" dirty="0" smtClean="0">
                <a:latin typeface="Monotype Corsiva" panose="03010101010201010101" pitchFamily="66" charset="0"/>
              </a:rPr>
              <a:t> в означальних підрядних реченнях;</a:t>
            </a:r>
          </a:p>
          <a:p>
            <a:pPr marL="342900" indent="-342900" algn="just">
              <a:buFontTx/>
              <a:buAutoNum type="arabicPeriod"/>
            </a:pPr>
            <a:r>
              <a:rPr lang="uk-UA" sz="3200" dirty="0" smtClean="0">
                <a:latin typeface="Monotype Corsiva" panose="03010101010201010101" pitchFamily="66" charset="0"/>
              </a:rPr>
              <a:t>Неправильне відмінювання числівників </a:t>
            </a:r>
            <a:r>
              <a:rPr lang="uk-UA" sz="3200" b="1" dirty="0" smtClean="0">
                <a:latin typeface="Monotype Corsiva" panose="03010101010201010101" pitchFamily="66" charset="0"/>
              </a:rPr>
              <a:t>50,60,70,80</a:t>
            </a:r>
            <a:r>
              <a:rPr lang="uk-UA" sz="3200" dirty="0" smtClean="0">
                <a:latin typeface="Monotype Corsiva" panose="03010101010201010101" pitchFamily="66" charset="0"/>
              </a:rPr>
              <a:t>;</a:t>
            </a:r>
            <a:endParaRPr lang="uk-UA" sz="3200" dirty="0" smtClean="0">
              <a:latin typeface="Monotype Corsiva" panose="03010101010201010101" pitchFamily="66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uk-UA" sz="3200" dirty="0" smtClean="0">
                <a:latin typeface="Monotype Corsiva" panose="03010101010201010101" pitchFamily="66" charset="0"/>
              </a:rPr>
              <a:t>Слово </a:t>
            </a:r>
            <a:r>
              <a:rPr lang="uk-UA" sz="3200" b="1" dirty="0" smtClean="0">
                <a:latin typeface="Monotype Corsiva" panose="03010101010201010101" pitchFamily="66" charset="0"/>
              </a:rPr>
              <a:t>самий</a:t>
            </a:r>
            <a:r>
              <a:rPr lang="uk-UA" sz="3200" dirty="0" smtClean="0">
                <a:latin typeface="Monotype Corsiva" panose="03010101010201010101" pitchFamily="66" charset="0"/>
              </a:rPr>
              <a:t> </a:t>
            </a:r>
            <a:r>
              <a:rPr lang="uk-UA" sz="3200" dirty="0">
                <a:latin typeface="Monotype Corsiva" panose="03010101010201010101" pitchFamily="66" charset="0"/>
              </a:rPr>
              <a:t>у ступенях </a:t>
            </a:r>
            <a:r>
              <a:rPr lang="uk-UA" sz="3200" dirty="0" smtClean="0">
                <a:latin typeface="Monotype Corsiva" panose="03010101010201010101" pitchFamily="66" charset="0"/>
              </a:rPr>
              <a:t>порівняння;</a:t>
            </a:r>
          </a:p>
          <a:p>
            <a:pPr marL="342900" indent="-342900" algn="just">
              <a:buFontTx/>
              <a:buAutoNum type="arabicPeriod"/>
            </a:pPr>
            <a:r>
              <a:rPr lang="uk-UA" sz="3200" dirty="0">
                <a:latin typeface="Monotype Corsiva" panose="03010101010201010101" pitchFamily="66" charset="0"/>
              </a:rPr>
              <a:t>Використання безособових форм на –</a:t>
            </a:r>
            <a:r>
              <a:rPr lang="uk-UA" sz="3200" b="1" dirty="0">
                <a:latin typeface="Monotype Corsiva" panose="03010101010201010101" pitchFamily="66" charset="0"/>
              </a:rPr>
              <a:t>но, </a:t>
            </a:r>
            <a:r>
              <a:rPr lang="uk-UA" sz="3200" b="1" dirty="0" err="1">
                <a:latin typeface="Monotype Corsiva" panose="03010101010201010101" pitchFamily="66" charset="0"/>
              </a:rPr>
              <a:t>-</a:t>
            </a:r>
            <a:r>
              <a:rPr lang="uk-UA" sz="3200" b="1" dirty="0" err="1" smtClean="0">
                <a:latin typeface="Monotype Corsiva" panose="03010101010201010101" pitchFamily="66" charset="0"/>
              </a:rPr>
              <a:t>то</a:t>
            </a:r>
            <a:r>
              <a:rPr lang="uk-UA" sz="3200" dirty="0" smtClean="0">
                <a:latin typeface="Monotype Corsiva" panose="03010101010201010101" pitchFamily="66" charset="0"/>
              </a:rPr>
              <a:t>, якщо </a:t>
            </a:r>
            <a:r>
              <a:rPr lang="uk-UA" sz="3200" dirty="0" smtClean="0">
                <a:latin typeface="Monotype Corsiva" panose="03010101010201010101" pitchFamily="66" charset="0"/>
              </a:rPr>
              <a:t>відомий виконавець дії;</a:t>
            </a:r>
          </a:p>
          <a:p>
            <a:pPr marL="342900" indent="-342900" algn="just">
              <a:buFontTx/>
              <a:buAutoNum type="arabicPeriod"/>
            </a:pPr>
            <a:r>
              <a:rPr lang="uk-UA" sz="3200" dirty="0">
                <a:latin typeface="Monotype Corsiva" panose="03010101010201010101" pitchFamily="66" charset="0"/>
              </a:rPr>
              <a:t>Порушення норм </a:t>
            </a:r>
            <a:r>
              <a:rPr lang="uk-UA" sz="3200" dirty="0" smtClean="0">
                <a:latin typeface="Monotype Corsiva" panose="03010101010201010101" pitchFamily="66" charset="0"/>
              </a:rPr>
              <a:t>керування.</a:t>
            </a:r>
            <a:endParaRPr lang="uk-UA" sz="3200" dirty="0">
              <a:latin typeface="Monotype Corsiva" panose="03010101010201010101" pitchFamily="66" charset="0"/>
            </a:endParaRPr>
          </a:p>
          <a:p>
            <a:pPr marL="342900" indent="-342900">
              <a:buFontTx/>
              <a:buAutoNum type="arabicPeriod"/>
            </a:pPr>
            <a:endParaRPr lang="uk-UA" dirty="0"/>
          </a:p>
          <a:p>
            <a:pPr marL="342900" indent="-342900"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819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715125"/>
          </a:xfrm>
        </p:spPr>
      </p:pic>
      <p:sp>
        <p:nvSpPr>
          <p:cNvPr id="5" name="Овальная выноска 4"/>
          <p:cNvSpPr/>
          <p:nvPr/>
        </p:nvSpPr>
        <p:spPr>
          <a:xfrm>
            <a:off x="1757363" y="171449"/>
            <a:ext cx="7115175" cy="2728914"/>
          </a:xfrm>
          <a:prstGeom prst="wedgeEllipseCallout">
            <a:avLst>
              <a:gd name="adj1" fmla="val 49932"/>
              <a:gd name="adj2" fmla="val 62796"/>
            </a:avLst>
          </a:prstGeom>
          <a:solidFill>
            <a:srgbClr val="F4EAA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TextBox 5"/>
          <p:cNvSpPr txBox="1"/>
          <p:nvPr/>
        </p:nvSpPr>
        <p:spPr>
          <a:xfrm>
            <a:off x="2171700" y="725866"/>
            <a:ext cx="64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dirty="0">
                <a:latin typeface="Monotype Corsiva" panose="03010101010201010101" pitchFamily="66" charset="0"/>
              </a:rPr>
              <a:t>Цікаво, скільки років тому виникла фраза : «Межі моєї </a:t>
            </a:r>
            <a:r>
              <a:rPr lang="uk-UA" sz="3200" dirty="0" smtClean="0">
                <a:latin typeface="Monotype Corsiva" panose="03010101010201010101" pitchFamily="66" charset="0"/>
              </a:rPr>
              <a:t>мови - </a:t>
            </a:r>
            <a:r>
              <a:rPr lang="uk-UA" sz="3200" dirty="0">
                <a:latin typeface="Monotype Corsiva" panose="03010101010201010101" pitchFamily="66" charset="0"/>
              </a:rPr>
              <a:t>це межі мого світу».</a:t>
            </a:r>
          </a:p>
        </p:txBody>
      </p:sp>
      <p:sp>
        <p:nvSpPr>
          <p:cNvPr id="7" name="Волна 6"/>
          <p:cNvSpPr/>
          <p:nvPr/>
        </p:nvSpPr>
        <p:spPr>
          <a:xfrm>
            <a:off x="185738" y="3261104"/>
            <a:ext cx="8953498" cy="2832515"/>
          </a:xfrm>
          <a:prstGeom prst="wav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TextBox 7"/>
          <p:cNvSpPr txBox="1"/>
          <p:nvPr/>
        </p:nvSpPr>
        <p:spPr>
          <a:xfrm>
            <a:off x="426243" y="3865942"/>
            <a:ext cx="847248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dirty="0">
                <a:latin typeface="Monotype Corsiva" panose="03010101010201010101" pitchFamily="66" charset="0"/>
              </a:rPr>
              <a:t>Розширюйте свої мовні </a:t>
            </a:r>
            <a:r>
              <a:rPr lang="uk-UA" sz="3200" dirty="0" smtClean="0">
                <a:latin typeface="Monotype Corsiva" panose="03010101010201010101" pitchFamily="66" charset="0"/>
              </a:rPr>
              <a:t>обрії. </a:t>
            </a:r>
            <a:r>
              <a:rPr lang="uk-UA" sz="3200" dirty="0">
                <a:latin typeface="Monotype Corsiva" panose="03010101010201010101" pitchFamily="66" charset="0"/>
              </a:rPr>
              <a:t>Говоріть, живіть, відчувайте українською</a:t>
            </a:r>
            <a:r>
              <a:rPr lang="uk-UA" sz="3200" dirty="0" smtClean="0">
                <a:latin typeface="Monotype Corsiva" panose="03010101010201010101" pitchFamily="66" charset="0"/>
              </a:rPr>
              <a:t>.</a:t>
            </a:r>
          </a:p>
          <a:p>
            <a:pPr algn="ctr"/>
            <a:r>
              <a:rPr lang="uk-UA" sz="3200" b="1" dirty="0" smtClean="0">
                <a:latin typeface="Monotype Corsiva" panose="03010101010201010101" pitchFamily="66" charset="0"/>
              </a:rPr>
              <a:t>Дякую за увагу.</a:t>
            </a:r>
            <a:endParaRPr lang="uk-UA" sz="3200" b="1" dirty="0">
              <a:latin typeface="Monotype Corsiva" panose="03010101010201010101" pitchFamily="66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1048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277</Words>
  <Application>Microsoft Office PowerPoint</Application>
  <PresentationFormat>Произвольный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Безрядина</dc:creator>
  <cp:lastModifiedBy>Tanyuhin</cp:lastModifiedBy>
  <cp:revision>15</cp:revision>
  <dcterms:created xsi:type="dcterms:W3CDTF">2023-03-19T01:21:27Z</dcterms:created>
  <dcterms:modified xsi:type="dcterms:W3CDTF">2023-03-27T19:39:20Z</dcterms:modified>
</cp:coreProperties>
</file>