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Nunito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79"/>
  </p:normalViewPr>
  <p:slideViewPr>
    <p:cSldViewPr snapToGrid="0">
      <p:cViewPr varScale="1">
        <p:scale>
          <a:sx n="81" d="100"/>
          <a:sy n="81" d="100"/>
        </p:scale>
        <p:origin x="192" y="1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2bb7abdbea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2bb7abdbea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bb7abdbea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bb7abdbea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bb7abdbea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bb7abdbea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bb7abdbea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2bb7abdbea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bb7abdbea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2bb7abdbea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bb7abdbea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2bb7abdbea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bb7abdbea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2bb7abdbea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625075" y="1705575"/>
            <a:ext cx="7768800" cy="15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/>
              <a:t>Особливості вивчення французької мови (FLЕ)в інтернаціональній групі Університету Пантеон-Сорбонна (Париж)</a:t>
            </a:r>
            <a:endParaRPr sz="250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5591325" y="3422775"/>
            <a:ext cx="2740200" cy="8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Данюк Анастасія,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студентка 1 курсу,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університету Пантеон-Сорбонна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4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178138" y="200087"/>
            <a:ext cx="8787725" cy="4743324"/>
          </a:xfrm>
          <a:prstGeom prst="rect">
            <a:avLst/>
          </a:prstGeom>
          <a:noFill/>
          <a:ln>
            <a:noFill/>
          </a:ln>
          <a:effectLst>
            <a:outerShdw algn="bl" rotWithShape="0">
              <a:srgbClr val="000000">
                <a:alpha val="87000"/>
              </a:srgbClr>
            </a:outerShdw>
          </a:effectLst>
        </p:spPr>
      </p:pic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effectLst>
            <a:outerShdw blurRad="57150" dist="19050" dir="3720000" algn="bl" rotWithShape="0">
              <a:srgbClr val="000000">
                <a:alpha val="42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</a:rPr>
              <a:t>Загальний опис програми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819150" y="1800200"/>
            <a:ext cx="7505700" cy="2887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3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➢"/>
            </a:pPr>
            <a:r>
              <a:rPr lang="uk">
                <a:solidFill>
                  <a:schemeClr val="dk1"/>
                </a:solidFill>
              </a:rPr>
              <a:t>Підготовча програма з французької мови для студентів-біженців з різних країн </a:t>
            </a:r>
            <a:endParaRPr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➢"/>
            </a:pPr>
            <a:r>
              <a:rPr lang="uk">
                <a:solidFill>
                  <a:schemeClr val="dk1"/>
                </a:solidFill>
              </a:rPr>
              <a:t>Університет: Пантеон-Сорбонна в Парижі</a:t>
            </a:r>
            <a:endParaRPr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➢"/>
            </a:pPr>
            <a:r>
              <a:rPr lang="uk">
                <a:solidFill>
                  <a:schemeClr val="dk1"/>
                </a:solidFill>
              </a:rPr>
              <a:t>Мета програми: вивчення французької мови для подальшого вступу в університет </a:t>
            </a:r>
            <a:endParaRPr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➢"/>
            </a:pPr>
            <a:r>
              <a:rPr lang="uk">
                <a:solidFill>
                  <a:schemeClr val="dk1"/>
                </a:solidFill>
              </a:rPr>
              <a:t>25 людей в групі, різний вік, різні національності </a:t>
            </a:r>
            <a:endParaRPr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➢"/>
            </a:pPr>
            <a:r>
              <a:rPr lang="uk">
                <a:solidFill>
                  <a:schemeClr val="dk1"/>
                </a:solidFill>
              </a:rPr>
              <a:t>Програма розрахована на 1 рік </a:t>
            </a:r>
            <a:endParaRPr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➢"/>
            </a:pPr>
            <a:r>
              <a:rPr lang="uk">
                <a:solidFill>
                  <a:schemeClr val="dk1"/>
                </a:solidFill>
              </a:rPr>
              <a:t>Рівень: з просунутого А1 до В1 (1 рівень за семестр)</a:t>
            </a:r>
            <a:endParaRPr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➢"/>
            </a:pPr>
            <a:r>
              <a:rPr lang="uk">
                <a:solidFill>
                  <a:schemeClr val="dk1"/>
                </a:solidFill>
              </a:rPr>
              <a:t>Диплом та сертифікація: диплом університету і сертифікат міжнародного мовного іспиту з французької мови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Основні навчальні блоки </a:t>
            </a:r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uk"/>
              <a:t>Читання та письмова діяльність: формують навички обробки інформації та виразу своєї думки в письмовому вигляді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uk"/>
              <a:t>Говоріння та аудіювання: розвивають уміння висловити думку в усному форматі і розуміти співрозмовника.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uk"/>
              <a:t>Знання структур мови: сприяє правильному висловленню думок в усному і письмовому вигляді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uk"/>
              <a:t>Культурна комунікація: формування культурологічних засад для перебування студента за кордоном.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uk"/>
              <a:t>Класи за вибором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uk"/>
              <a:t>Семінари підготовки до мовних іспитів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445800" y="971225"/>
            <a:ext cx="4126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Як побудовані уроки?</a:t>
            </a:r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819150" y="2260525"/>
            <a:ext cx="7347000" cy="22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uk" sz="1200"/>
              <a:t>3-3,5 години 4-5 разів на тиждень </a:t>
            </a:r>
            <a:endParaRPr sz="1200"/>
          </a:p>
          <a:p>
            <a:pPr marL="457200" lvl="0" indent="-304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uk" sz="1200"/>
              <a:t>На базі підручника або додаткових матеріалів вчителя</a:t>
            </a:r>
            <a:endParaRPr sz="1200"/>
          </a:p>
          <a:p>
            <a:pPr marL="457200" lvl="0" indent="-304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uk" sz="1200"/>
              <a:t>Паралельний розвиток навичок письма, читання, говоріння, аудіювання та вивчення структур мови</a:t>
            </a:r>
            <a:endParaRPr sz="1200"/>
          </a:p>
          <a:p>
            <a:pPr marL="457200" lvl="0" indent="-304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uk" sz="1200"/>
              <a:t>Обговорення культурного життя Франції, поверхове вивчення історії і географії</a:t>
            </a:r>
            <a:endParaRPr sz="1200"/>
          </a:p>
          <a:p>
            <a:pPr marL="457200" lvl="0" indent="-304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uk" sz="1200"/>
              <a:t>Індивідуальна робота або робота по групах</a:t>
            </a:r>
            <a:endParaRPr sz="1200"/>
          </a:p>
          <a:p>
            <a:pPr marL="457200" lvl="0" indent="-304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uk" sz="1200"/>
              <a:t>Екскурсії та культурні заходи </a:t>
            </a:r>
            <a:endParaRPr sz="1200"/>
          </a:p>
          <a:p>
            <a:pPr marL="457200" lvl="0" indent="-304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uk" sz="1200"/>
              <a:t>Семінари з підготовки до екзаменів </a:t>
            </a:r>
            <a:endParaRPr sz="1200"/>
          </a:p>
          <a:p>
            <a:pPr marL="457200" lvl="0" indent="-304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uk" sz="1200"/>
              <a:t>Класів за вибором не представлено</a:t>
            </a:r>
            <a:endParaRPr sz="1200"/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1200" y="376051"/>
            <a:ext cx="4029974" cy="226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/>
          <p:nvPr/>
        </p:nvSpPr>
        <p:spPr>
          <a:xfrm>
            <a:off x="3775875" y="3939925"/>
            <a:ext cx="4518300" cy="437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/>
          <p:nvPr/>
        </p:nvSpPr>
        <p:spPr>
          <a:xfrm>
            <a:off x="6312925" y="1340150"/>
            <a:ext cx="2011800" cy="2276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"/>
          <p:cNvSpPr/>
          <p:nvPr/>
        </p:nvSpPr>
        <p:spPr>
          <a:xfrm>
            <a:off x="3934425" y="1350275"/>
            <a:ext cx="2011800" cy="2219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3837800" y="445975"/>
            <a:ext cx="44871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Переваги/недоліки </a:t>
            </a:r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3775875" y="1407275"/>
            <a:ext cx="2158800" cy="25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+"/>
            </a:pPr>
            <a:r>
              <a:rPr lang="uk" sz="1400">
                <a:solidFill>
                  <a:schemeClr val="accent1"/>
                </a:solidFill>
              </a:rPr>
              <a:t>багатостороннє навчання </a:t>
            </a:r>
            <a:endParaRPr sz="1400">
              <a:solidFill>
                <a:schemeClr val="accent1"/>
              </a:solidFill>
            </a:endParaRPr>
          </a:p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+"/>
            </a:pPr>
            <a:r>
              <a:rPr lang="uk" sz="1400">
                <a:solidFill>
                  <a:schemeClr val="accent1"/>
                </a:solidFill>
              </a:rPr>
              <a:t>культурний обмін з студентами і вчителями</a:t>
            </a:r>
            <a:endParaRPr sz="1400">
              <a:solidFill>
                <a:schemeClr val="accent1"/>
              </a:solidFill>
            </a:endParaRPr>
          </a:p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+"/>
            </a:pPr>
            <a:r>
              <a:rPr lang="uk" sz="1400">
                <a:solidFill>
                  <a:schemeClr val="accent1"/>
                </a:solidFill>
              </a:rPr>
              <a:t>багатостороннє навчання </a:t>
            </a:r>
            <a:endParaRPr sz="1400">
              <a:solidFill>
                <a:schemeClr val="accent1"/>
              </a:solidFill>
            </a:endParaRPr>
          </a:p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+"/>
            </a:pPr>
            <a:r>
              <a:rPr lang="uk" sz="1400">
                <a:solidFill>
                  <a:schemeClr val="accent1"/>
                </a:solidFill>
              </a:rPr>
              <a:t>можливість здати міжнародний іспит за вибором типа і рівня</a:t>
            </a:r>
            <a:endParaRPr sz="1400">
              <a:solidFill>
                <a:schemeClr val="accent1"/>
              </a:solidFill>
            </a:endParaRPr>
          </a:p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+"/>
            </a:pPr>
            <a:r>
              <a:rPr lang="uk" sz="1400">
                <a:solidFill>
                  <a:schemeClr val="accent1"/>
                </a:solidFill>
              </a:rPr>
              <a:t>вивчення культури країни</a:t>
            </a:r>
            <a:endParaRPr sz="1400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2"/>
          </p:nvPr>
        </p:nvSpPr>
        <p:spPr>
          <a:xfrm>
            <a:off x="6213825" y="1615400"/>
            <a:ext cx="2111100" cy="19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-"/>
            </a:pPr>
            <a:r>
              <a:rPr lang="uk" sz="1200">
                <a:solidFill>
                  <a:schemeClr val="accent2"/>
                </a:solidFill>
              </a:rPr>
              <a:t>недостатнє інтегрування</a:t>
            </a:r>
            <a:endParaRPr sz="1200">
              <a:solidFill>
                <a:schemeClr val="accent2"/>
              </a:solidFill>
            </a:endParaRP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-"/>
            </a:pPr>
            <a:r>
              <a:rPr lang="uk" sz="1200">
                <a:solidFill>
                  <a:schemeClr val="accent2"/>
                </a:solidFill>
              </a:rPr>
              <a:t>студенти з різним рівнем знань мови </a:t>
            </a:r>
            <a:endParaRPr sz="1200">
              <a:solidFill>
                <a:schemeClr val="accent2"/>
              </a:solidFill>
            </a:endParaRP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-"/>
            </a:pPr>
            <a:r>
              <a:rPr lang="uk" sz="1200">
                <a:solidFill>
                  <a:schemeClr val="accent2"/>
                </a:solidFill>
              </a:rPr>
              <a:t>повільний темп через неструктурованість</a:t>
            </a:r>
            <a:endParaRPr sz="1200">
              <a:solidFill>
                <a:schemeClr val="accent2"/>
              </a:solidFill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3837800" y="3958675"/>
            <a:ext cx="513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+- усі уроки проходять виключно французькою мовою</a:t>
            </a:r>
            <a:endParaRPr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7"/>
          <p:cNvPicPr preferRelativeResize="0"/>
          <p:nvPr/>
        </p:nvPicPr>
        <p:blipFill rotWithShape="1">
          <a:blip r:embed="rId3">
            <a:alphaModFix/>
          </a:blip>
          <a:srcRect r="8792"/>
          <a:stretch/>
        </p:blipFill>
        <p:spPr>
          <a:xfrm>
            <a:off x="734925" y="1006988"/>
            <a:ext cx="2158925" cy="290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Висновки </a:t>
            </a:r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uk" sz="1400"/>
              <a:t>Групи повинні бути сформовані за знаннями учнів, бажано з вступним тестом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uk" sz="1400"/>
              <a:t>Чітка структура і план уроку може допомогти не зволікатися та проводити уроки в темпі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uk" sz="1400"/>
              <a:t>Культурні знання дуже важливі для життя студентів в іншій країні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uk" sz="1400"/>
              <a:t>При проведенні уроків у інтернаціональних групах важливо приділяти однакову увагу всім національностям, не в залежності від кількості представників кожної з них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uk" sz="1400"/>
              <a:t>На початковому рівні, при повному не розумінні студентом інформації доречно було б давати можливість зрозуміти через переклад (на приклад на англійську) або перекладач </a:t>
            </a:r>
            <a:endParaRPr sz="14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Дякую за увагу!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Macintosh PowerPoint</Application>
  <PresentationFormat>Экран (16:9)</PresentationFormat>
  <Paragraphs>45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Nunito</vt:lpstr>
      <vt:lpstr>Arial</vt:lpstr>
      <vt:lpstr>Calibri</vt:lpstr>
      <vt:lpstr>Shift</vt:lpstr>
      <vt:lpstr>Особливості вивчення французької мови (FLЕ)в інтернаціональній групі Університету Пантеон-Сорбонна (Париж)</vt:lpstr>
      <vt:lpstr>Загальний опис програми </vt:lpstr>
      <vt:lpstr>Основні навчальні блоки </vt:lpstr>
      <vt:lpstr>Як побудовані уроки?</vt:lpstr>
      <vt:lpstr>Переваги/недоліки </vt:lpstr>
      <vt:lpstr>Висновки </vt:lpstr>
      <vt:lpstr>Дякую за увагу!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вивчення французької мови (FLЕ)в інтернаціональній групі Університету Пантеон-Сорбонна (Париж)</dc:title>
  <cp:lastModifiedBy>Microsoft Office User</cp:lastModifiedBy>
  <cp:revision>1</cp:revision>
  <dcterms:modified xsi:type="dcterms:W3CDTF">2023-04-07T18:13:13Z</dcterms:modified>
</cp:coreProperties>
</file>