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1E2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967D-FD9D-4749-A15A-9A358E1665BA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77693-7248-43E3-A97E-EC4852718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05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967D-FD9D-4749-A15A-9A358E1665BA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77693-7248-43E3-A97E-EC4852718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51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967D-FD9D-4749-A15A-9A358E1665BA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77693-7248-43E3-A97E-EC4852718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804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967D-FD9D-4749-A15A-9A358E1665BA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77693-7248-43E3-A97E-EC4852718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752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967D-FD9D-4749-A15A-9A358E1665BA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77693-7248-43E3-A97E-EC4852718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56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967D-FD9D-4749-A15A-9A358E1665BA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77693-7248-43E3-A97E-EC4852718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42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967D-FD9D-4749-A15A-9A358E1665BA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77693-7248-43E3-A97E-EC4852718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602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967D-FD9D-4749-A15A-9A358E1665BA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77693-7248-43E3-A97E-EC4852718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747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967D-FD9D-4749-A15A-9A358E1665BA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77693-7248-43E3-A97E-EC4852718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74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967D-FD9D-4749-A15A-9A358E1665BA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77693-7248-43E3-A97E-EC4852718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69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967D-FD9D-4749-A15A-9A358E1665BA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77693-7248-43E3-A97E-EC4852718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726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3967D-FD9D-4749-A15A-9A358E1665BA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77693-7248-43E3-A97E-EC4852718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05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78036" y="434108"/>
            <a:ext cx="6936510" cy="3001820"/>
          </a:xfr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uk-UA" sz="4400" b="1" dirty="0">
                <a:solidFill>
                  <a:schemeClr val="accent1">
                    <a:lumMod val="75000"/>
                  </a:schemeClr>
                </a:solidFill>
              </a:rPr>
              <a:t>ФРАНЦУЗЬКО-АНГЛІЙСЬКО-УКРАЇНСЬКІ ЛЕКСИЧНІ ПАРАЛЕЛІ З КОМПОНЕНТОМ –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ING</a:t>
            </a:r>
            <a:r>
              <a:rPr lang="uk-UA" sz="4400" b="1" dirty="0">
                <a:solidFill>
                  <a:schemeClr val="accent1">
                    <a:lumMod val="75000"/>
                  </a:schemeClr>
                </a:solidFill>
              </a:rPr>
              <a:t>/–ІНГ/–ИНГ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67" b="15767"/>
          <a:stretch/>
        </p:blipFill>
        <p:spPr>
          <a:xfrm>
            <a:off x="905163" y="2369127"/>
            <a:ext cx="3078305" cy="168101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164" y="4304145"/>
            <a:ext cx="3078305" cy="168101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06" t="3143" r="8172" b="3455"/>
          <a:stretch/>
        </p:blipFill>
        <p:spPr>
          <a:xfrm>
            <a:off x="905163" y="434108"/>
            <a:ext cx="3078305" cy="16810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700655" y="4784834"/>
            <a:ext cx="34913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400" dirty="0" smtClean="0"/>
              <a:t>Виконала</a:t>
            </a:r>
          </a:p>
          <a:p>
            <a:pPr algn="r"/>
            <a:r>
              <a:rPr lang="uk-UA" sz="2400" dirty="0"/>
              <a:t>с</a:t>
            </a:r>
            <a:r>
              <a:rPr lang="uk-UA" sz="2400" dirty="0" smtClean="0"/>
              <a:t>тудентка групи РП-31</a:t>
            </a:r>
          </a:p>
          <a:p>
            <a:pPr algn="r"/>
            <a:r>
              <a:rPr lang="uk-UA" sz="2400" dirty="0" err="1" smtClean="0"/>
              <a:t>Ачкасова</a:t>
            </a:r>
            <a:r>
              <a:rPr lang="uk-UA" sz="2400" dirty="0" smtClean="0"/>
              <a:t> </a:t>
            </a:r>
            <a:r>
              <a:rPr lang="uk-UA" sz="2400" dirty="0" err="1" smtClean="0"/>
              <a:t>Крістіна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86291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1383" y="2161310"/>
            <a:ext cx="799869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800" b="1" dirty="0" smtClean="0">
                <a:solidFill>
                  <a:srgbClr val="00B050"/>
                </a:solidFill>
              </a:rPr>
              <a:t>Дякую за увагу!</a:t>
            </a:r>
            <a:endParaRPr lang="ru-RU" sz="8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02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08502" y="1926847"/>
            <a:ext cx="9697579" cy="4154984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2400" dirty="0"/>
              <a:t> </a:t>
            </a:r>
            <a:r>
              <a:rPr lang="en-US" sz="2400" dirty="0" smtClean="0"/>
              <a:t>D</a:t>
            </a:r>
            <a:r>
              <a:rPr lang="uk-UA" sz="2400" dirty="0"/>
              <a:t>é</a:t>
            </a:r>
            <a:r>
              <a:rPr lang="en-US" sz="2400" dirty="0" err="1"/>
              <a:t>finition</a:t>
            </a:r>
            <a:r>
              <a:rPr lang="uk-UA" sz="2400" dirty="0"/>
              <a:t>: «слово, синтаксичний зворот або значення з англійської мови, введене в </a:t>
            </a:r>
            <a:r>
              <a:rPr lang="uk-UA" sz="2400" dirty="0" err="1"/>
              <a:t>мовне</a:t>
            </a:r>
            <a:r>
              <a:rPr lang="uk-UA" sz="2400" dirty="0"/>
              <a:t> середовище іншої мови» (</a:t>
            </a:r>
            <a:r>
              <a:rPr lang="en-US" sz="2400" dirty="0"/>
              <a:t>Larousse</a:t>
            </a:r>
            <a:r>
              <a:rPr lang="uk-UA" sz="2400" dirty="0"/>
              <a:t>)</a:t>
            </a:r>
            <a:endParaRPr lang="ru-RU" sz="2400" dirty="0"/>
          </a:p>
          <a:p>
            <a:pPr algn="ctr"/>
            <a:r>
              <a:rPr lang="uk-UA" sz="2400" dirty="0"/>
              <a:t> </a:t>
            </a:r>
            <a:endParaRPr lang="uk-UA" sz="2400" dirty="0" smtClean="0"/>
          </a:p>
          <a:p>
            <a:pPr algn="ctr"/>
            <a:r>
              <a:rPr lang="ru-RU" sz="2400" dirty="0" err="1">
                <a:solidFill>
                  <a:srgbClr val="00B0F0"/>
                </a:solidFill>
              </a:rPr>
              <a:t>anglicisme</a:t>
            </a:r>
            <a:r>
              <a:rPr lang="ru-RU" sz="2400" dirty="0">
                <a:solidFill>
                  <a:srgbClr val="00B0F0"/>
                </a:solidFill>
              </a:rPr>
              <a:t>=</a:t>
            </a:r>
            <a:r>
              <a:rPr lang="en-US" sz="2400" dirty="0" err="1">
                <a:solidFill>
                  <a:srgbClr val="00B0F0"/>
                </a:solidFill>
              </a:rPr>
              <a:t>anglo</a:t>
            </a:r>
            <a:r>
              <a:rPr lang="en-US" sz="2400" dirty="0">
                <a:solidFill>
                  <a:srgbClr val="00B0F0"/>
                </a:solidFill>
              </a:rPr>
              <a:t>-</a:t>
            </a:r>
            <a:r>
              <a:rPr lang="ru-RU" sz="2400" dirty="0" err="1">
                <a:solidFill>
                  <a:srgbClr val="00B0F0"/>
                </a:solidFill>
              </a:rPr>
              <a:t>am</a:t>
            </a:r>
            <a:r>
              <a:rPr lang="en-US" sz="2400" dirty="0" err="1">
                <a:solidFill>
                  <a:srgbClr val="00B0F0"/>
                </a:solidFill>
              </a:rPr>
              <a:t>éricanisme</a:t>
            </a:r>
            <a:r>
              <a:rPr lang="en-US" sz="2400" dirty="0">
                <a:solidFill>
                  <a:srgbClr val="00B0F0"/>
                </a:solidFill>
              </a:rPr>
              <a:t>=</a:t>
            </a:r>
            <a:r>
              <a:rPr lang="en-US" sz="2400" dirty="0" err="1">
                <a:solidFill>
                  <a:srgbClr val="00B0F0"/>
                </a:solidFill>
              </a:rPr>
              <a:t>franglisme</a:t>
            </a:r>
            <a:endParaRPr lang="ru-RU" sz="2400" dirty="0">
              <a:solidFill>
                <a:srgbClr val="00B0F0"/>
              </a:solidFill>
            </a:endParaRPr>
          </a:p>
          <a:p>
            <a:pPr algn="ctr"/>
            <a:endParaRPr lang="ru-RU" sz="2400" dirty="0"/>
          </a:p>
          <a:p>
            <a:pPr algn="ctr"/>
            <a:r>
              <a:rPr lang="uk-UA" sz="2400" dirty="0"/>
              <a:t> мова-джерело (</a:t>
            </a:r>
            <a:r>
              <a:rPr lang="en-US" sz="2400" dirty="0" err="1">
                <a:solidFill>
                  <a:srgbClr val="00B0F0"/>
                </a:solidFill>
              </a:rPr>
              <a:t>anglais</a:t>
            </a:r>
            <a:r>
              <a:rPr lang="uk-UA" sz="2400" dirty="0"/>
              <a:t>) → мова реципієнт (</a:t>
            </a:r>
            <a:r>
              <a:rPr lang="en-US" sz="2400" dirty="0" err="1">
                <a:solidFill>
                  <a:srgbClr val="00B0F0"/>
                </a:solidFill>
              </a:rPr>
              <a:t>fran</a:t>
            </a:r>
            <a:r>
              <a:rPr lang="uk-UA" sz="2400" dirty="0">
                <a:solidFill>
                  <a:srgbClr val="00B0F0"/>
                </a:solidFill>
              </a:rPr>
              <a:t>ç</a:t>
            </a:r>
            <a:r>
              <a:rPr lang="en-US" sz="2400" dirty="0" err="1">
                <a:solidFill>
                  <a:srgbClr val="00B0F0"/>
                </a:solidFill>
              </a:rPr>
              <a:t>ais</a:t>
            </a:r>
            <a:r>
              <a:rPr lang="uk-UA" sz="2400" dirty="0"/>
              <a:t>)</a:t>
            </a:r>
            <a:endParaRPr lang="ru-RU" sz="2400" dirty="0"/>
          </a:p>
          <a:p>
            <a:pPr algn="ctr"/>
            <a:r>
              <a:rPr lang="uk-UA" sz="2400" dirty="0"/>
              <a:t> </a:t>
            </a:r>
            <a:endParaRPr lang="ru-RU" sz="2400" dirty="0"/>
          </a:p>
          <a:p>
            <a:pPr algn="ctr"/>
            <a:r>
              <a:rPr lang="uk-UA" sz="2400" dirty="0"/>
              <a:t>а</a:t>
            </a:r>
            <a:r>
              <a:rPr lang="uk-UA" sz="2400" dirty="0" smtClean="0"/>
              <a:t>нгліцизм «</a:t>
            </a:r>
            <a:r>
              <a:rPr lang="en-US" sz="2400" dirty="0" smtClean="0">
                <a:solidFill>
                  <a:srgbClr val="00B0F0"/>
                </a:solidFill>
              </a:rPr>
              <a:t>coaching</a:t>
            </a:r>
            <a:r>
              <a:rPr lang="uk-UA" sz="2400" dirty="0" smtClean="0"/>
              <a:t>» ─ французькою </a:t>
            </a:r>
            <a:r>
              <a:rPr lang="en-US" sz="2400" dirty="0" smtClean="0">
                <a:solidFill>
                  <a:srgbClr val="00B0F0"/>
                </a:solidFill>
              </a:rPr>
              <a:t>coaching</a:t>
            </a:r>
            <a:endParaRPr lang="ru-RU" sz="2400" dirty="0">
              <a:solidFill>
                <a:srgbClr val="00B0F0"/>
              </a:solidFill>
            </a:endParaRPr>
          </a:p>
          <a:p>
            <a:pPr algn="ctr"/>
            <a:r>
              <a:rPr lang="uk-UA" sz="2400" dirty="0"/>
              <a:t>а</a:t>
            </a:r>
            <a:r>
              <a:rPr lang="uk-UA" sz="2400" dirty="0" smtClean="0"/>
              <a:t>нгло-американізм «</a:t>
            </a:r>
            <a:r>
              <a:rPr lang="en-US" sz="2400" dirty="0" smtClean="0">
                <a:solidFill>
                  <a:srgbClr val="00B0F0"/>
                </a:solidFill>
              </a:rPr>
              <a:t>doping</a:t>
            </a:r>
            <a:r>
              <a:rPr lang="uk-UA" sz="2400" dirty="0" smtClean="0"/>
              <a:t>» ─ французькою </a:t>
            </a:r>
            <a:r>
              <a:rPr lang="en-US" sz="2400" dirty="0" smtClean="0">
                <a:solidFill>
                  <a:srgbClr val="00B0F0"/>
                </a:solidFill>
              </a:rPr>
              <a:t>doping</a:t>
            </a:r>
          </a:p>
          <a:p>
            <a:pPr algn="ctr"/>
            <a:r>
              <a:rPr lang="uk-UA" sz="2400" dirty="0" err="1" smtClean="0"/>
              <a:t>франглізм</a:t>
            </a:r>
            <a:r>
              <a:rPr lang="uk-UA" sz="2400" dirty="0" smtClean="0"/>
              <a:t> </a:t>
            </a:r>
            <a:r>
              <a:rPr lang="uk-UA" sz="2400" dirty="0" smtClean="0"/>
              <a:t>«</a:t>
            </a:r>
            <a:r>
              <a:rPr lang="en-US" sz="2400" dirty="0" smtClean="0">
                <a:solidFill>
                  <a:srgbClr val="00B0F0"/>
                </a:solidFill>
              </a:rPr>
              <a:t>pressing</a:t>
            </a:r>
            <a:r>
              <a:rPr lang="uk-UA" sz="2400" dirty="0" smtClean="0"/>
              <a:t>» ─ французькою </a:t>
            </a:r>
            <a:r>
              <a:rPr lang="en-US" sz="2400" dirty="0" smtClean="0">
                <a:solidFill>
                  <a:srgbClr val="00B0F0"/>
                </a:solidFill>
              </a:rPr>
              <a:t>pressing</a:t>
            </a:r>
            <a:r>
              <a:rPr lang="uk-UA" sz="2400" dirty="0" smtClean="0"/>
              <a:t> </a:t>
            </a:r>
            <a:endParaRPr lang="ru-RU" sz="2400" dirty="0"/>
          </a:p>
          <a:p>
            <a:pPr algn="ctr"/>
            <a:r>
              <a:rPr lang="uk-UA" sz="2400" dirty="0"/>
              <a:t> 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1" y="695741"/>
            <a:ext cx="774258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rgbClr val="00B050"/>
                </a:solidFill>
              </a:rPr>
              <a:t>EMPRUNTS À </a:t>
            </a:r>
            <a:r>
              <a:rPr lang="en-US" sz="2800" b="1" dirty="0">
                <a:solidFill>
                  <a:srgbClr val="00B050"/>
                </a:solidFill>
              </a:rPr>
              <a:t>L</a:t>
            </a:r>
            <a:r>
              <a:rPr lang="uk-UA" sz="2800" b="1" dirty="0">
                <a:solidFill>
                  <a:srgbClr val="00B050"/>
                </a:solidFill>
              </a:rPr>
              <a:t>’</a:t>
            </a:r>
            <a:r>
              <a:rPr lang="en-US" sz="2800" b="1" dirty="0">
                <a:solidFill>
                  <a:srgbClr val="00B050"/>
                </a:solidFill>
              </a:rPr>
              <a:t>ANGLAIS</a:t>
            </a:r>
            <a:r>
              <a:rPr lang="uk-UA" sz="2800" b="1" dirty="0">
                <a:solidFill>
                  <a:srgbClr val="00B050"/>
                </a:solidFill>
              </a:rPr>
              <a:t>/ </a:t>
            </a:r>
            <a:r>
              <a:rPr lang="en-US" sz="2800" b="1" dirty="0">
                <a:solidFill>
                  <a:srgbClr val="00B050"/>
                </a:solidFill>
              </a:rPr>
              <a:t>ENGLISH BORROWING</a:t>
            </a:r>
            <a:r>
              <a:rPr lang="uk-UA" sz="2800" b="1" dirty="0">
                <a:solidFill>
                  <a:srgbClr val="00B050"/>
                </a:solidFill>
              </a:rPr>
              <a:t>/ ЗАПОЗИЧЕННЯ З АНГЛІЙСЬКОЇ МОВИ</a:t>
            </a:r>
            <a:endParaRPr lang="ru-RU" sz="2800" dirty="0">
              <a:solidFill>
                <a:srgbClr val="00B050"/>
              </a:solidFill>
            </a:endParaRPr>
          </a:p>
          <a:p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094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887" y="2457460"/>
            <a:ext cx="8338930" cy="3416320"/>
          </a:xfrm>
          <a:prstGeom prst="rect">
            <a:avLst/>
          </a:prstGeom>
          <a:noFill/>
          <a:ln w="28575">
            <a:solidFill>
              <a:srgbClr val="CC33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/>
              <a:t> </a:t>
            </a:r>
            <a:endParaRPr lang="ru-RU" sz="2400" dirty="0"/>
          </a:p>
          <a:p>
            <a:pPr algn="ctr"/>
            <a:r>
              <a:rPr lang="uk-UA" sz="2400" dirty="0" err="1"/>
              <a:t>англ</a:t>
            </a:r>
            <a:r>
              <a:rPr lang="uk-UA" sz="2400" dirty="0"/>
              <a:t>. </a:t>
            </a:r>
            <a:r>
              <a:rPr lang="uk-UA" sz="2400" b="1" i="1" dirty="0" err="1">
                <a:solidFill>
                  <a:srgbClr val="CC3300"/>
                </a:solidFill>
              </a:rPr>
              <a:t>bod</a:t>
            </a:r>
            <a:r>
              <a:rPr lang="en-US" sz="2400" b="1" i="1" dirty="0" err="1">
                <a:solidFill>
                  <a:srgbClr val="CC3300"/>
                </a:solidFill>
              </a:rPr>
              <a:t>ybuilding</a:t>
            </a:r>
            <a:r>
              <a:rPr lang="en-US" sz="2400" dirty="0">
                <a:solidFill>
                  <a:srgbClr val="CC3300"/>
                </a:solidFill>
              </a:rPr>
              <a:t> </a:t>
            </a:r>
            <a:r>
              <a:rPr lang="uk-UA" sz="2400" dirty="0"/>
              <a:t>– </a:t>
            </a:r>
            <a:r>
              <a:rPr lang="uk-UA" sz="2400" dirty="0" err="1"/>
              <a:t>франц</a:t>
            </a:r>
            <a:r>
              <a:rPr lang="uk-UA" sz="2400" dirty="0"/>
              <a:t>.</a:t>
            </a:r>
            <a:r>
              <a:rPr lang="uk-UA" sz="2400" i="1" dirty="0"/>
              <a:t> </a:t>
            </a:r>
            <a:r>
              <a:rPr lang="uk-UA" sz="2400" b="1" i="1" dirty="0" err="1">
                <a:solidFill>
                  <a:srgbClr val="CC3300"/>
                </a:solidFill>
              </a:rPr>
              <a:t>bod</a:t>
            </a:r>
            <a:r>
              <a:rPr lang="en-US" sz="2400" b="1" i="1" dirty="0" err="1">
                <a:solidFill>
                  <a:srgbClr val="CC3300"/>
                </a:solidFill>
              </a:rPr>
              <a:t>ybuilding</a:t>
            </a:r>
            <a:r>
              <a:rPr lang="uk-UA" sz="2400" dirty="0">
                <a:solidFill>
                  <a:srgbClr val="CC3300"/>
                </a:solidFill>
              </a:rPr>
              <a:t> </a:t>
            </a:r>
            <a:r>
              <a:rPr lang="uk-UA" sz="2400" dirty="0"/>
              <a:t>– </a:t>
            </a:r>
            <a:r>
              <a:rPr lang="uk-UA" sz="2400" dirty="0" err="1"/>
              <a:t>укр</a:t>
            </a:r>
            <a:r>
              <a:rPr lang="uk-UA" sz="2400" dirty="0"/>
              <a:t>. </a:t>
            </a:r>
            <a:r>
              <a:rPr lang="uk-UA" sz="2400" b="1" i="1" dirty="0">
                <a:solidFill>
                  <a:srgbClr val="CC3300"/>
                </a:solidFill>
              </a:rPr>
              <a:t>бодібілдинг</a:t>
            </a:r>
            <a:r>
              <a:rPr lang="uk-UA" sz="2400" dirty="0" smtClean="0"/>
              <a:t>;</a:t>
            </a:r>
          </a:p>
          <a:p>
            <a:pPr algn="ctr"/>
            <a:r>
              <a:rPr lang="uk-UA" sz="2400" dirty="0" smtClean="0"/>
              <a:t> </a:t>
            </a:r>
            <a:endParaRPr lang="ru-RU" sz="2400" dirty="0"/>
          </a:p>
          <a:p>
            <a:pPr algn="ctr"/>
            <a:r>
              <a:rPr lang="uk-UA" sz="2400" dirty="0" err="1"/>
              <a:t>англ</a:t>
            </a:r>
            <a:r>
              <a:rPr lang="uk-UA" sz="2400" dirty="0"/>
              <a:t>. </a:t>
            </a:r>
            <a:r>
              <a:rPr lang="en-US" sz="2400" b="1" i="1" dirty="0">
                <a:solidFill>
                  <a:srgbClr val="CC3300"/>
                </a:solidFill>
              </a:rPr>
              <a:t>jogging</a:t>
            </a:r>
            <a:r>
              <a:rPr lang="en-US" sz="2400" i="1" dirty="0"/>
              <a:t> </a:t>
            </a:r>
            <a:r>
              <a:rPr lang="uk-UA" sz="2400" dirty="0"/>
              <a:t>– </a:t>
            </a:r>
            <a:r>
              <a:rPr lang="uk-UA" sz="2400" dirty="0" err="1"/>
              <a:t>франц</a:t>
            </a:r>
            <a:r>
              <a:rPr lang="uk-UA" sz="2400" dirty="0"/>
              <a:t>. </a:t>
            </a:r>
            <a:r>
              <a:rPr lang="en-US" sz="2400" b="1" i="1" dirty="0">
                <a:solidFill>
                  <a:srgbClr val="CC3300"/>
                </a:solidFill>
              </a:rPr>
              <a:t>jogging</a:t>
            </a:r>
            <a:r>
              <a:rPr lang="en-US" sz="2400" dirty="0"/>
              <a:t> </a:t>
            </a:r>
            <a:r>
              <a:rPr lang="uk-UA" sz="2400" dirty="0"/>
              <a:t>– </a:t>
            </a:r>
            <a:r>
              <a:rPr lang="uk-UA" sz="2400" dirty="0" err="1"/>
              <a:t>укр</a:t>
            </a:r>
            <a:r>
              <a:rPr lang="uk-UA" sz="2400" dirty="0"/>
              <a:t>. </a:t>
            </a:r>
            <a:r>
              <a:rPr lang="uk-UA" sz="2400" b="1" i="1" dirty="0" err="1">
                <a:solidFill>
                  <a:srgbClr val="CC3300"/>
                </a:solidFill>
              </a:rPr>
              <a:t>джогінг</a:t>
            </a:r>
            <a:r>
              <a:rPr lang="uk-UA" sz="2400" i="1" dirty="0" smtClean="0"/>
              <a:t>;</a:t>
            </a:r>
          </a:p>
          <a:p>
            <a:pPr algn="ctr"/>
            <a:r>
              <a:rPr lang="uk-UA" sz="2400" i="1" dirty="0" smtClean="0"/>
              <a:t> </a:t>
            </a:r>
            <a:endParaRPr lang="ru-RU" sz="2400" dirty="0"/>
          </a:p>
          <a:p>
            <a:pPr algn="ctr"/>
            <a:r>
              <a:rPr lang="uk-UA" sz="2400" dirty="0" err="1"/>
              <a:t>англ</a:t>
            </a:r>
            <a:r>
              <a:rPr lang="uk-UA" sz="2400" dirty="0"/>
              <a:t>.</a:t>
            </a:r>
            <a:r>
              <a:rPr lang="uk-UA" sz="2400" i="1" dirty="0"/>
              <a:t> </a:t>
            </a:r>
            <a:r>
              <a:rPr lang="en-US" sz="2400" b="1" i="1" dirty="0">
                <a:solidFill>
                  <a:srgbClr val="CC3300"/>
                </a:solidFill>
              </a:rPr>
              <a:t>camping ground</a:t>
            </a:r>
            <a:r>
              <a:rPr lang="uk-UA" sz="2400" i="1" dirty="0">
                <a:solidFill>
                  <a:srgbClr val="CC3300"/>
                </a:solidFill>
              </a:rPr>
              <a:t> </a:t>
            </a:r>
            <a:r>
              <a:rPr lang="uk-UA" sz="2400" i="1" dirty="0"/>
              <a:t>– </a:t>
            </a:r>
            <a:r>
              <a:rPr lang="uk-UA" sz="2400" dirty="0" err="1"/>
              <a:t>франц</a:t>
            </a:r>
            <a:r>
              <a:rPr lang="uk-UA" sz="2400" dirty="0"/>
              <a:t>.</a:t>
            </a:r>
            <a:r>
              <a:rPr lang="uk-UA" sz="2400" b="1" i="1" dirty="0"/>
              <a:t> </a:t>
            </a:r>
            <a:r>
              <a:rPr lang="en-US" sz="2400" b="1" i="1" dirty="0">
                <a:solidFill>
                  <a:srgbClr val="CC3300"/>
                </a:solidFill>
              </a:rPr>
              <a:t>camping</a:t>
            </a:r>
            <a:r>
              <a:rPr lang="uk-UA" sz="2400" i="1" dirty="0"/>
              <a:t> – </a:t>
            </a:r>
            <a:r>
              <a:rPr lang="uk-UA" sz="2400" dirty="0" err="1"/>
              <a:t>укр</a:t>
            </a:r>
            <a:r>
              <a:rPr lang="uk-UA" sz="2400" dirty="0"/>
              <a:t>.</a:t>
            </a:r>
            <a:r>
              <a:rPr lang="uk-UA" sz="2400" i="1" dirty="0"/>
              <a:t> </a:t>
            </a:r>
            <a:r>
              <a:rPr lang="uk-UA" sz="2400" b="1" i="1" dirty="0">
                <a:solidFill>
                  <a:srgbClr val="CC3300"/>
                </a:solidFill>
              </a:rPr>
              <a:t>к</a:t>
            </a:r>
            <a:r>
              <a:rPr lang="uk-UA" sz="2400" b="1" i="1" dirty="0" smtClean="0">
                <a:solidFill>
                  <a:srgbClr val="CC3300"/>
                </a:solidFill>
              </a:rPr>
              <a:t>емпінг</a:t>
            </a:r>
          </a:p>
          <a:p>
            <a:pPr algn="ctr"/>
            <a:endParaRPr lang="ru-RU" sz="2400" dirty="0"/>
          </a:p>
          <a:p>
            <a:pPr algn="ctr"/>
            <a:r>
              <a:rPr lang="uk-UA" sz="2400" b="1" dirty="0"/>
              <a:t>↓↓↓</a:t>
            </a:r>
            <a:endParaRPr lang="ru-RU" sz="2400" dirty="0"/>
          </a:p>
          <a:p>
            <a:pPr algn="ctr"/>
            <a:r>
              <a:rPr lang="uk-UA" sz="2400" b="1" i="1" dirty="0"/>
              <a:t>=</a:t>
            </a:r>
            <a:r>
              <a:rPr lang="uk-UA" sz="2400" i="1" dirty="0" err="1">
                <a:solidFill>
                  <a:srgbClr val="0070C0"/>
                </a:solidFill>
              </a:rPr>
              <a:t>мовна</a:t>
            </a:r>
            <a:r>
              <a:rPr lang="uk-UA" sz="2400" i="1" dirty="0">
                <a:solidFill>
                  <a:srgbClr val="0070C0"/>
                </a:solidFill>
              </a:rPr>
              <a:t> симетрія</a:t>
            </a:r>
            <a:r>
              <a:rPr lang="uk-UA" sz="2400" b="1" i="1" dirty="0"/>
              <a:t>=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869748" y="1050838"/>
            <a:ext cx="655520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00B050"/>
                </a:solidFill>
              </a:rPr>
              <a:t>ЛЕКСИЧНІ БАГАТОМОВНІ ПАРАЛЕЛІ</a:t>
            </a:r>
            <a:endParaRPr lang="ru-RU" sz="3200" dirty="0" smtClean="0">
              <a:solidFill>
                <a:srgbClr val="00B05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57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0140" y="2385391"/>
            <a:ext cx="9064486" cy="369331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dirty="0"/>
          </a:p>
          <a:p>
            <a:r>
              <a:rPr lang="uk-UA" sz="2400" dirty="0" err="1"/>
              <a:t>англ</a:t>
            </a:r>
            <a:r>
              <a:rPr lang="uk-UA" sz="2400" dirty="0"/>
              <a:t>. </a:t>
            </a:r>
            <a:r>
              <a:rPr lang="en-US" sz="2400" dirty="0"/>
              <a:t>a sports </a:t>
            </a:r>
            <a:r>
              <a:rPr lang="uk-UA" sz="2400" b="1" i="1" dirty="0">
                <a:solidFill>
                  <a:srgbClr val="92D050"/>
                </a:solidFill>
              </a:rPr>
              <a:t>m</a:t>
            </a:r>
            <a:r>
              <a:rPr lang="en-US" sz="2400" b="1" i="1" dirty="0" err="1">
                <a:solidFill>
                  <a:srgbClr val="92D050"/>
                </a:solidFill>
              </a:rPr>
              <a:t>arketing</a:t>
            </a:r>
            <a:r>
              <a:rPr lang="uk-UA" sz="2400" dirty="0"/>
              <a:t> [‘</a:t>
            </a:r>
            <a:r>
              <a:rPr lang="en-US" sz="2400" dirty="0"/>
              <a:t>m</a:t>
            </a:r>
            <a:r>
              <a:rPr lang="ru-RU" sz="2400" dirty="0">
                <a:sym typeface="Symbol" panose="05050102010706020507" pitchFamily="18" charset="2"/>
              </a:rPr>
              <a:t></a:t>
            </a:r>
            <a:r>
              <a:rPr lang="uk-UA" sz="2400" dirty="0"/>
              <a:t>:</a:t>
            </a:r>
            <a:r>
              <a:rPr lang="en-US" sz="2400" dirty="0" err="1"/>
              <a:t>kiti</a:t>
            </a:r>
            <a:r>
              <a:rPr lang="uk-UA" sz="2400" dirty="0"/>
              <a:t>ŋ</a:t>
            </a:r>
            <a:r>
              <a:rPr lang="uk-UA" sz="2400" dirty="0" smtClean="0"/>
              <a:t>]</a:t>
            </a:r>
          </a:p>
          <a:p>
            <a:endParaRPr lang="uk-UA" sz="2400" dirty="0"/>
          </a:p>
          <a:p>
            <a:endParaRPr lang="uk-UA" sz="2400" dirty="0" smtClean="0"/>
          </a:p>
          <a:p>
            <a:pPr algn="ctr"/>
            <a:endParaRPr lang="uk-UA" sz="2400" dirty="0" smtClean="0"/>
          </a:p>
          <a:p>
            <a:pPr algn="ctr"/>
            <a:r>
              <a:rPr lang="uk-UA" sz="2400" dirty="0" smtClean="0"/>
              <a:t> </a:t>
            </a:r>
            <a:r>
              <a:rPr lang="uk-UA" sz="2400" dirty="0" err="1"/>
              <a:t>франц</a:t>
            </a:r>
            <a:r>
              <a:rPr lang="uk-UA" sz="2400" dirty="0"/>
              <a:t>. </a:t>
            </a:r>
            <a:r>
              <a:rPr lang="en-US" sz="2400" b="1" dirty="0">
                <a:solidFill>
                  <a:srgbClr val="92D050"/>
                </a:solidFill>
              </a:rPr>
              <a:t>le </a:t>
            </a:r>
            <a:r>
              <a:rPr lang="en-US" sz="2400" b="1" i="1" dirty="0">
                <a:solidFill>
                  <a:srgbClr val="92D050"/>
                </a:solidFill>
              </a:rPr>
              <a:t>marketing</a:t>
            </a:r>
            <a:r>
              <a:rPr lang="uk-UA" sz="2400" dirty="0"/>
              <a:t> [</a:t>
            </a:r>
            <a:r>
              <a:rPr lang="en-US" sz="2400" dirty="0" err="1"/>
              <a:t>maRk</a:t>
            </a:r>
            <a:r>
              <a:rPr lang="uk-UA" sz="2400" dirty="0"/>
              <a:t>ǝ’</a:t>
            </a:r>
            <a:r>
              <a:rPr lang="en-US" sz="2400" dirty="0" err="1"/>
              <a:t>ti</a:t>
            </a:r>
            <a:r>
              <a:rPr lang="uk-UA" sz="2400" dirty="0"/>
              <a:t>ŋ] </a:t>
            </a:r>
            <a:r>
              <a:rPr lang="en-US" sz="2400" dirty="0" err="1"/>
              <a:t>sportif</a:t>
            </a:r>
            <a:r>
              <a:rPr lang="en-US" sz="2400" dirty="0"/>
              <a:t> </a:t>
            </a:r>
            <a:endParaRPr lang="ru-RU" sz="2400" dirty="0" smtClean="0"/>
          </a:p>
          <a:p>
            <a:pPr algn="r"/>
            <a:endParaRPr lang="uk-UA" sz="2400" dirty="0"/>
          </a:p>
          <a:p>
            <a:pPr algn="r"/>
            <a:endParaRPr lang="uk-UA" sz="2400" dirty="0" smtClean="0"/>
          </a:p>
          <a:p>
            <a:pPr algn="r"/>
            <a:endParaRPr lang="uk-UA" sz="2400" dirty="0"/>
          </a:p>
          <a:p>
            <a:pPr algn="r"/>
            <a:r>
              <a:rPr lang="uk-UA" sz="2400" dirty="0" err="1" smtClean="0"/>
              <a:t>укр</a:t>
            </a:r>
            <a:r>
              <a:rPr lang="uk-UA" sz="2400" dirty="0"/>
              <a:t>. спортивний </a:t>
            </a:r>
            <a:r>
              <a:rPr lang="uk-UA" sz="2400" b="1" i="1" dirty="0" smtClean="0">
                <a:solidFill>
                  <a:srgbClr val="92D050"/>
                </a:solidFill>
              </a:rPr>
              <a:t>маркетинг</a:t>
            </a:r>
            <a:endParaRPr lang="uk-UA" sz="2400" dirty="0" smtClean="0">
              <a:solidFill>
                <a:srgbClr val="92D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90932" y="1145109"/>
            <a:ext cx="65029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rgbClr val="00B050"/>
                </a:solidFill>
              </a:rPr>
              <a:t>МІЖМОВНІ ОМОНІМИ І ПАРОНІМИ</a:t>
            </a:r>
            <a:endParaRPr lang="ru-RU" sz="3200" dirty="0" smtClean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62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7034" y="2782955"/>
            <a:ext cx="7931426" cy="2677656"/>
          </a:xfrm>
          <a:prstGeom prst="rect">
            <a:avLst/>
          </a:prstGeom>
          <a:noFill/>
          <a:ln w="28575">
            <a:solidFill>
              <a:srgbClr val="CC3300"/>
            </a:solidFill>
          </a:ln>
        </p:spPr>
        <p:txBody>
          <a:bodyPr wrap="square" rtlCol="0">
            <a:spAutoFit/>
          </a:bodyPr>
          <a:lstStyle/>
          <a:p>
            <a:pPr marL="285750" lvl="0" indent="-285750" algn="just">
              <a:buFont typeface="Calibri" panose="020F0502020204030204" pitchFamily="34" charset="0"/>
              <a:buChar char="֍"/>
            </a:pPr>
            <a:r>
              <a:rPr lang="uk-UA" sz="2400" dirty="0"/>
              <a:t>багатозначна запозичена лексема запозичається в певному контексті і в одному із своїх значень; в </a:t>
            </a:r>
            <a:r>
              <a:rPr lang="uk-UA" sz="2400" dirty="0" smtClean="0"/>
              <a:t>мові-джерелі</a:t>
            </a:r>
          </a:p>
          <a:p>
            <a:pPr lvl="0" algn="just"/>
            <a:endParaRPr lang="ru-RU" sz="2400" dirty="0"/>
          </a:p>
          <a:p>
            <a:pPr marL="285750" indent="-285750" algn="just">
              <a:buFont typeface="Calibri" panose="020F0502020204030204" pitchFamily="34" charset="0"/>
              <a:buChar char="֍"/>
            </a:pPr>
            <a:r>
              <a:rPr lang="uk-UA" sz="2400" dirty="0"/>
              <a:t>в мові-реципієнті вона може отримувати інше значення, підлягати фонетико-орфографічній і морфологічній асиміляції.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117034" y="1341782"/>
            <a:ext cx="79811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solidFill>
                  <a:srgbClr val="00B050"/>
                </a:solidFill>
              </a:rPr>
              <a:t>КОНТЕКСТН</a:t>
            </a:r>
            <a:r>
              <a:rPr lang="en-US" sz="3200" b="1" dirty="0">
                <a:solidFill>
                  <a:srgbClr val="00B050"/>
                </a:solidFill>
              </a:rPr>
              <a:t>А</a:t>
            </a:r>
            <a:r>
              <a:rPr lang="uk-UA" sz="3200" b="1" dirty="0">
                <a:solidFill>
                  <a:srgbClr val="00B050"/>
                </a:solidFill>
              </a:rPr>
              <a:t> СЕМАНТИКА ЗАПОЗИЧЕННЯ</a:t>
            </a:r>
            <a:endParaRPr lang="ru-RU" sz="3200" dirty="0">
              <a:solidFill>
                <a:srgbClr val="00B050"/>
              </a:solidFill>
            </a:endParaRPr>
          </a:p>
          <a:p>
            <a:pPr algn="ctr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2868371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7413" y="1080655"/>
            <a:ext cx="786938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rgbClr val="00B050"/>
                </a:solidFill>
              </a:rPr>
              <a:t>АНГЛІЦИЗМИ, НА ПОЗНАЧЕННЯ ВИДІВ СПОРТУ ТА ОЗДОРОВЧОЇ ФІЗИЧНОЇ ДІЯЛЬНОСТІ</a:t>
            </a:r>
            <a:endParaRPr lang="ru-RU" sz="2800" dirty="0">
              <a:solidFill>
                <a:srgbClr val="00B050"/>
              </a:solidFill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187413" y="2892288"/>
            <a:ext cx="7876811" cy="2523768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англ. </a:t>
            </a:r>
            <a:r>
              <a:rPr lang="ru-RU" sz="2800" dirty="0" smtClean="0">
                <a:solidFill>
                  <a:srgbClr val="92D050"/>
                </a:solidFill>
              </a:rPr>
              <a:t>у</a:t>
            </a:r>
            <a:r>
              <a:rPr lang="uk-UA" sz="2800" dirty="0" err="1" smtClean="0">
                <a:solidFill>
                  <a:srgbClr val="92D050"/>
                </a:solidFill>
              </a:rPr>
              <a:t>achting</a:t>
            </a:r>
            <a:r>
              <a:rPr lang="uk-UA" sz="2800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uk-UA" sz="2800" dirty="0" smtClean="0"/>
              <a:t>̶  </a:t>
            </a:r>
            <a:r>
              <a:rPr lang="uk-UA" sz="2800" dirty="0" err="1" smtClean="0"/>
              <a:t>франц</a:t>
            </a:r>
            <a:r>
              <a:rPr lang="uk-UA" sz="2800" dirty="0" smtClean="0"/>
              <a:t>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92D050"/>
                </a:solidFill>
              </a:rPr>
              <a:t>yachting</a:t>
            </a:r>
            <a:r>
              <a:rPr lang="en-US" sz="2800" dirty="0" smtClean="0"/>
              <a:t>  ̶</a:t>
            </a:r>
            <a:r>
              <a:rPr lang="uk-UA" sz="2800" dirty="0" smtClean="0"/>
              <a:t>  </a:t>
            </a:r>
            <a:r>
              <a:rPr lang="uk-UA" sz="2800" dirty="0" err="1" smtClean="0"/>
              <a:t>укр</a:t>
            </a:r>
            <a:r>
              <a:rPr lang="uk-UA" sz="2800" dirty="0" smtClean="0"/>
              <a:t>. </a:t>
            </a:r>
            <a:r>
              <a:rPr lang="uk-UA" sz="2800" dirty="0" err="1" smtClean="0">
                <a:solidFill>
                  <a:srgbClr val="92D050"/>
                </a:solidFill>
              </a:rPr>
              <a:t>яхтинг</a:t>
            </a:r>
            <a:r>
              <a:rPr lang="en-US" sz="2800" dirty="0" smtClean="0">
                <a:solidFill>
                  <a:srgbClr val="92D050"/>
                </a:solidFill>
              </a:rPr>
              <a:t> </a:t>
            </a:r>
            <a:endParaRPr lang="uk-UA" sz="2800" dirty="0" smtClean="0">
              <a:solidFill>
                <a:srgbClr val="92D050"/>
              </a:solidFill>
            </a:endParaRPr>
          </a:p>
          <a:p>
            <a:pPr algn="ctr"/>
            <a:endParaRPr lang="uk-UA" sz="2800" dirty="0" smtClean="0"/>
          </a:p>
          <a:p>
            <a:pPr algn="ctr"/>
            <a:r>
              <a:rPr lang="uk-UA" sz="2800" dirty="0" err="1" smtClean="0"/>
              <a:t>англ</a:t>
            </a:r>
            <a:r>
              <a:rPr lang="uk-UA" sz="2800" dirty="0" smtClean="0"/>
              <a:t>. </a:t>
            </a:r>
            <a:r>
              <a:rPr lang="hu-HU" sz="2800" dirty="0" smtClean="0">
                <a:solidFill>
                  <a:srgbClr val="92D050"/>
                </a:solidFill>
              </a:rPr>
              <a:t>j</a:t>
            </a:r>
            <a:r>
              <a:rPr lang="uk-UA" sz="2800" dirty="0" err="1" smtClean="0">
                <a:solidFill>
                  <a:srgbClr val="92D050"/>
                </a:solidFill>
              </a:rPr>
              <a:t>umping</a:t>
            </a:r>
            <a:r>
              <a:rPr lang="uk-UA" sz="2800" dirty="0" smtClean="0"/>
              <a:t>  ̶  </a:t>
            </a:r>
            <a:r>
              <a:rPr lang="uk-UA" sz="2800" dirty="0" err="1" smtClean="0"/>
              <a:t>франц</a:t>
            </a:r>
            <a:r>
              <a:rPr lang="uk-UA" sz="2800" dirty="0" smtClean="0"/>
              <a:t>. </a:t>
            </a:r>
            <a:r>
              <a:rPr lang="en-US" sz="2800" dirty="0" smtClean="0">
                <a:solidFill>
                  <a:srgbClr val="92D050"/>
                </a:solidFill>
              </a:rPr>
              <a:t>jumping</a:t>
            </a:r>
            <a:r>
              <a:rPr lang="en-US" sz="2800" dirty="0" smtClean="0"/>
              <a:t>  ̶  </a:t>
            </a:r>
            <a:r>
              <a:rPr lang="uk-UA" sz="2800" dirty="0" err="1" smtClean="0"/>
              <a:t>укр</a:t>
            </a:r>
            <a:r>
              <a:rPr lang="uk-UA" sz="2800" dirty="0" smtClean="0"/>
              <a:t>. </a:t>
            </a:r>
            <a:r>
              <a:rPr lang="uk-UA" sz="2800" dirty="0" err="1" smtClean="0">
                <a:solidFill>
                  <a:srgbClr val="92D050"/>
                </a:solidFill>
              </a:rPr>
              <a:t>джампінг</a:t>
            </a:r>
            <a:endParaRPr lang="uk-UA" sz="2800" dirty="0" smtClean="0">
              <a:solidFill>
                <a:srgbClr val="92D050"/>
              </a:solidFill>
            </a:endParaRPr>
          </a:p>
          <a:p>
            <a:pPr algn="ctr"/>
            <a:endParaRPr lang="uk-UA" sz="2800" dirty="0" smtClean="0"/>
          </a:p>
          <a:p>
            <a:pPr algn="ctr"/>
            <a:r>
              <a:rPr lang="uk-UA" sz="2800" dirty="0" err="1" smtClean="0"/>
              <a:t>англ</a:t>
            </a:r>
            <a:r>
              <a:rPr lang="uk-UA" sz="2800" dirty="0" smtClean="0"/>
              <a:t>. </a:t>
            </a:r>
            <a:r>
              <a:rPr lang="hu-HU" sz="2800" dirty="0" smtClean="0">
                <a:solidFill>
                  <a:srgbClr val="92D050"/>
                </a:solidFill>
              </a:rPr>
              <a:t>l</a:t>
            </a:r>
            <a:r>
              <a:rPr lang="uk-UA" sz="2800" dirty="0" err="1" smtClean="0">
                <a:solidFill>
                  <a:srgbClr val="92D050"/>
                </a:solidFill>
              </a:rPr>
              <a:t>ifting</a:t>
            </a:r>
            <a:r>
              <a:rPr lang="uk-UA" sz="2800" dirty="0" smtClean="0"/>
              <a:t>  ̶  </a:t>
            </a:r>
            <a:r>
              <a:rPr lang="uk-UA" sz="2800" dirty="0" err="1" smtClean="0"/>
              <a:t>франц</a:t>
            </a:r>
            <a:r>
              <a:rPr lang="uk-UA" sz="2800" dirty="0" smtClean="0"/>
              <a:t>. </a:t>
            </a:r>
            <a:r>
              <a:rPr lang="en-US" sz="2800" dirty="0" smtClean="0">
                <a:solidFill>
                  <a:srgbClr val="92D050"/>
                </a:solidFill>
              </a:rPr>
              <a:t>lifting</a:t>
            </a:r>
            <a:r>
              <a:rPr lang="en-US" sz="2800" dirty="0" smtClean="0"/>
              <a:t>  ̶  </a:t>
            </a:r>
            <a:r>
              <a:rPr lang="uk-UA" sz="2800" dirty="0" err="1" smtClean="0"/>
              <a:t>укр</a:t>
            </a:r>
            <a:r>
              <a:rPr lang="uk-UA" sz="2800" dirty="0" smtClean="0"/>
              <a:t>. </a:t>
            </a:r>
            <a:r>
              <a:rPr lang="uk-UA" sz="2800" dirty="0" err="1" smtClean="0">
                <a:solidFill>
                  <a:srgbClr val="92D050"/>
                </a:solidFill>
              </a:rPr>
              <a:t>ліфтинг</a:t>
            </a:r>
            <a:endParaRPr lang="ru-RU" sz="2800" dirty="0" smtClean="0">
              <a:solidFill>
                <a:srgbClr val="92D05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4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25091" y="1357745"/>
            <a:ext cx="64654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>
                <a:solidFill>
                  <a:srgbClr val="00B050"/>
                </a:solidFill>
              </a:rPr>
              <a:t>ДВОМОВНІ ВІДПОВІДНИКИ</a:t>
            </a:r>
            <a:endParaRPr lang="ru-RU" sz="3600" dirty="0">
              <a:solidFill>
                <a:srgbClr val="00B050"/>
              </a:solidFill>
            </a:endParaRPr>
          </a:p>
          <a:p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24111" y="2964973"/>
            <a:ext cx="9547087" cy="1938992"/>
          </a:xfrm>
          <a:prstGeom prst="rect">
            <a:avLst/>
          </a:prstGeom>
          <a:noFill/>
          <a:ln w="28575">
            <a:solidFill>
              <a:srgbClr val="CC3300"/>
            </a:solidFill>
          </a:ln>
        </p:spPr>
        <p:txBody>
          <a:bodyPr wrap="square" rtlCol="0">
            <a:spAutoFit/>
          </a:bodyPr>
          <a:lstStyle/>
          <a:p>
            <a:r>
              <a:rPr lang="uk-UA" b="1" dirty="0"/>
              <a:t> </a:t>
            </a:r>
            <a:endParaRPr lang="ru-RU" dirty="0"/>
          </a:p>
          <a:p>
            <a:pPr algn="ctr"/>
            <a:r>
              <a:rPr lang="uk-UA" sz="2800" dirty="0" err="1" smtClean="0"/>
              <a:t>англ</a:t>
            </a:r>
            <a:r>
              <a:rPr lang="uk-UA" sz="2800" dirty="0" smtClean="0"/>
              <a:t>. </a:t>
            </a:r>
            <a:r>
              <a:rPr lang="uk-UA" sz="2800" i="1" dirty="0" smtClean="0">
                <a:solidFill>
                  <a:srgbClr val="00B0F0"/>
                </a:solidFill>
              </a:rPr>
              <a:t>а</a:t>
            </a:r>
            <a:r>
              <a:rPr lang="en-US" sz="2800" i="1" dirty="0" err="1" smtClean="0">
                <a:solidFill>
                  <a:srgbClr val="00B0F0"/>
                </a:solidFill>
              </a:rPr>
              <a:t>rm</a:t>
            </a:r>
            <a:r>
              <a:rPr lang="uk-UA" sz="2800" i="1" dirty="0" smtClean="0">
                <a:solidFill>
                  <a:srgbClr val="00B0F0"/>
                </a:solidFill>
              </a:rPr>
              <a:t>-</a:t>
            </a:r>
            <a:r>
              <a:rPr lang="en-US" sz="2800" i="1" dirty="0" smtClean="0">
                <a:solidFill>
                  <a:srgbClr val="00B0F0"/>
                </a:solidFill>
              </a:rPr>
              <a:t>wrestling</a:t>
            </a:r>
            <a:r>
              <a:rPr lang="uk-UA" sz="2800" i="1" dirty="0" smtClean="0">
                <a:solidFill>
                  <a:srgbClr val="00B0F0"/>
                </a:solidFill>
              </a:rPr>
              <a:t> </a:t>
            </a:r>
            <a:r>
              <a:rPr lang="uk-UA" sz="2800" dirty="0" smtClean="0">
                <a:solidFill>
                  <a:srgbClr val="00B0F0"/>
                </a:solidFill>
              </a:rPr>
              <a:t> ̶  </a:t>
            </a:r>
            <a:r>
              <a:rPr lang="uk-UA" sz="2800" dirty="0" err="1" smtClean="0"/>
              <a:t>укр</a:t>
            </a:r>
            <a:r>
              <a:rPr lang="uk-UA" sz="2800" dirty="0" smtClean="0"/>
              <a:t>. </a:t>
            </a:r>
            <a:r>
              <a:rPr lang="uk-UA" sz="2800" i="1" dirty="0" err="1" smtClean="0">
                <a:solidFill>
                  <a:srgbClr val="00B0F0"/>
                </a:solidFill>
              </a:rPr>
              <a:t>армрестлінг</a:t>
            </a:r>
            <a:r>
              <a:rPr lang="uk-UA" sz="2800" i="1" dirty="0" smtClean="0">
                <a:solidFill>
                  <a:srgbClr val="00B0F0"/>
                </a:solidFill>
              </a:rPr>
              <a:t> </a:t>
            </a:r>
            <a:r>
              <a:rPr lang="uk-UA" sz="2800" dirty="0" smtClean="0"/>
              <a:t> ̶  </a:t>
            </a:r>
            <a:r>
              <a:rPr lang="uk-UA" sz="2800" dirty="0" err="1" smtClean="0"/>
              <a:t>франц</a:t>
            </a:r>
            <a:r>
              <a:rPr lang="uk-UA" sz="2800" dirty="0" smtClean="0"/>
              <a:t>. </a:t>
            </a:r>
            <a:r>
              <a:rPr lang="en-US" sz="2800" i="1" dirty="0" smtClean="0">
                <a:solidFill>
                  <a:srgbClr val="00B0F0"/>
                </a:solidFill>
              </a:rPr>
              <a:t>bras de </a:t>
            </a:r>
            <a:r>
              <a:rPr lang="en-US" sz="2800" i="1" dirty="0" err="1" smtClean="0">
                <a:solidFill>
                  <a:srgbClr val="00B0F0"/>
                </a:solidFill>
              </a:rPr>
              <a:t>fer</a:t>
            </a:r>
            <a:endParaRPr lang="uk-UA" sz="2800" i="1" dirty="0" smtClean="0">
              <a:solidFill>
                <a:srgbClr val="00B0F0"/>
              </a:solidFill>
            </a:endParaRPr>
          </a:p>
          <a:p>
            <a:pPr algn="ctr"/>
            <a:endParaRPr lang="uk-UA" sz="2800" i="1" dirty="0" smtClean="0"/>
          </a:p>
          <a:p>
            <a:pPr algn="ctr"/>
            <a:r>
              <a:rPr lang="uk-UA" sz="2800" i="1" dirty="0" err="1" smtClean="0"/>
              <a:t>англ</a:t>
            </a:r>
            <a:r>
              <a:rPr lang="uk-UA" sz="2800" i="1" dirty="0" smtClean="0"/>
              <a:t>. </a:t>
            </a:r>
            <a:r>
              <a:rPr lang="en-US" sz="2800" i="1" dirty="0" smtClean="0">
                <a:solidFill>
                  <a:srgbClr val="00B0F0"/>
                </a:solidFill>
              </a:rPr>
              <a:t>jogging</a:t>
            </a:r>
            <a:r>
              <a:rPr lang="uk-UA" sz="2800" i="1" dirty="0" smtClean="0">
                <a:solidFill>
                  <a:srgbClr val="00B0F0"/>
                </a:solidFill>
              </a:rPr>
              <a:t> </a:t>
            </a:r>
            <a:r>
              <a:rPr lang="en-US" sz="2800" i="1" dirty="0" smtClean="0"/>
              <a:t> ̶ </a:t>
            </a:r>
            <a:r>
              <a:rPr lang="uk-UA" sz="2800" i="1" dirty="0" smtClean="0"/>
              <a:t> </a:t>
            </a:r>
            <a:r>
              <a:rPr lang="uk-UA" sz="2800" i="1" dirty="0" err="1" smtClean="0"/>
              <a:t>франц</a:t>
            </a:r>
            <a:r>
              <a:rPr lang="uk-UA" sz="2800" i="1" dirty="0" smtClean="0"/>
              <a:t>. </a:t>
            </a:r>
            <a:r>
              <a:rPr lang="en-US" sz="2800" i="1" dirty="0" smtClean="0">
                <a:solidFill>
                  <a:srgbClr val="00B0F0"/>
                </a:solidFill>
              </a:rPr>
              <a:t>jogging</a:t>
            </a:r>
            <a:r>
              <a:rPr lang="uk-UA" sz="2800" i="1" dirty="0" smtClean="0">
                <a:solidFill>
                  <a:srgbClr val="00B0F0"/>
                </a:solidFill>
              </a:rPr>
              <a:t> </a:t>
            </a:r>
            <a:r>
              <a:rPr lang="en-US" sz="2800" i="1" dirty="0" smtClean="0"/>
              <a:t> ̶ </a:t>
            </a:r>
            <a:r>
              <a:rPr lang="uk-UA" sz="2800" i="1" dirty="0" smtClean="0"/>
              <a:t> </a:t>
            </a:r>
            <a:r>
              <a:rPr lang="uk-UA" sz="2800" i="1" dirty="0" err="1" smtClean="0"/>
              <a:t>укр</a:t>
            </a:r>
            <a:r>
              <a:rPr lang="uk-UA" sz="2800" i="1" dirty="0" smtClean="0"/>
              <a:t>. </a:t>
            </a:r>
            <a:r>
              <a:rPr lang="uk-UA" sz="2800" i="1" dirty="0" smtClean="0">
                <a:solidFill>
                  <a:srgbClr val="00B0F0"/>
                </a:solidFill>
              </a:rPr>
              <a:t>біг </a:t>
            </a:r>
            <a:r>
              <a:rPr lang="uk-UA" sz="2800" i="1" dirty="0" smtClean="0">
                <a:solidFill>
                  <a:srgbClr val="00B0F0"/>
                </a:solidFill>
              </a:rPr>
              <a:t>підтюпцем (</a:t>
            </a:r>
            <a:r>
              <a:rPr lang="uk-UA" sz="2800" i="1" dirty="0" err="1" smtClean="0">
                <a:solidFill>
                  <a:srgbClr val="00B0F0"/>
                </a:solidFill>
              </a:rPr>
              <a:t>джогінг</a:t>
            </a:r>
            <a:r>
              <a:rPr lang="uk-UA" sz="2800" i="1" dirty="0" smtClean="0">
                <a:solidFill>
                  <a:srgbClr val="00B0F0"/>
                </a:solidFill>
              </a:rPr>
              <a:t>)</a:t>
            </a:r>
          </a:p>
          <a:p>
            <a:pPr algn="ctr"/>
            <a:endParaRPr lang="ru-RU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01151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4108" y="1265382"/>
            <a:ext cx="72228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>
                <a:solidFill>
                  <a:srgbClr val="00B050"/>
                </a:solidFill>
              </a:rPr>
              <a:t>ХИБНІ АНГЛІЦИЗМИ (ФРАНГЛІЗМИ)</a:t>
            </a:r>
            <a:endParaRPr lang="ru-RU" sz="3200" dirty="0">
              <a:solidFill>
                <a:srgbClr val="00B050"/>
              </a:solidFill>
            </a:endParaRPr>
          </a:p>
          <a:p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30400" y="2524319"/>
            <a:ext cx="8266545" cy="304698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 algn="ctr">
              <a:buFont typeface="Calibri" panose="020F0502020204030204" pitchFamily="34" charset="0"/>
              <a:buChar char="֍"/>
            </a:pPr>
            <a:endParaRPr lang="en-US" sz="3200" dirty="0" smtClean="0"/>
          </a:p>
          <a:p>
            <a:pPr marL="285750" indent="-285750" algn="ctr">
              <a:buFont typeface="Calibri" panose="020F0502020204030204" pitchFamily="34" charset="0"/>
              <a:buChar char="֍"/>
            </a:pPr>
            <a:r>
              <a:rPr lang="uk-UA" sz="3200" dirty="0" smtClean="0"/>
              <a:t> </a:t>
            </a:r>
            <a:r>
              <a:rPr lang="en-US" sz="3200" dirty="0" smtClean="0"/>
              <a:t>Forcing</a:t>
            </a:r>
            <a:endParaRPr lang="uk-UA" sz="3200" dirty="0" smtClean="0"/>
          </a:p>
          <a:p>
            <a:pPr marL="285750" indent="-285750" algn="ctr">
              <a:buFont typeface="Calibri" panose="020F0502020204030204" pitchFamily="34" charset="0"/>
              <a:buChar char="֍"/>
            </a:pPr>
            <a:r>
              <a:rPr lang="uk-UA" sz="3200" dirty="0" smtClean="0"/>
              <a:t> </a:t>
            </a:r>
            <a:r>
              <a:rPr lang="en-US" sz="3200" dirty="0" smtClean="0"/>
              <a:t>Building</a:t>
            </a:r>
            <a:endParaRPr lang="uk-UA" sz="3200" dirty="0" smtClean="0"/>
          </a:p>
          <a:p>
            <a:pPr marL="285750" indent="-285750" algn="ctr">
              <a:buFont typeface="Calibri" panose="020F0502020204030204" pitchFamily="34" charset="0"/>
              <a:buChar char="֍"/>
            </a:pPr>
            <a:r>
              <a:rPr lang="uk-UA" sz="3200" dirty="0" smtClean="0"/>
              <a:t> </a:t>
            </a:r>
            <a:r>
              <a:rPr lang="en-US" sz="3200" dirty="0" smtClean="0"/>
              <a:t>Smoking</a:t>
            </a:r>
            <a:r>
              <a:rPr lang="uk-UA" sz="3200" dirty="0" smtClean="0"/>
              <a:t> </a:t>
            </a:r>
          </a:p>
          <a:p>
            <a:pPr marL="285750" indent="-285750" algn="ctr">
              <a:buFont typeface="Calibri" panose="020F0502020204030204" pitchFamily="34" charset="0"/>
              <a:buChar char="֍"/>
            </a:pPr>
            <a:r>
              <a:rPr lang="en-US" sz="3200" dirty="0" smtClean="0"/>
              <a:t> </a:t>
            </a:r>
            <a:r>
              <a:rPr lang="en-US" sz="3200" dirty="0" err="1" smtClean="0"/>
              <a:t>Bruching</a:t>
            </a:r>
            <a:endParaRPr lang="en-US" sz="3200" dirty="0" smtClean="0"/>
          </a:p>
          <a:p>
            <a:pPr marL="285750" indent="-285750" algn="ctr">
              <a:buFont typeface="Calibri" panose="020F0502020204030204" pitchFamily="34" charset="0"/>
              <a:buChar char="֍"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5608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6692" y="2332784"/>
            <a:ext cx="8654473" cy="375487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285750" lvl="0" indent="-285750" algn="just">
              <a:buFont typeface="Calibri" panose="020F0502020204030204" pitchFamily="34" charset="0"/>
              <a:buChar char="֍"/>
            </a:pPr>
            <a:r>
              <a:rPr lang="uk-UA" sz="2000" dirty="0" err="1"/>
              <a:t>французько</a:t>
            </a:r>
            <a:r>
              <a:rPr lang="uk-UA" sz="2000" dirty="0"/>
              <a:t>-англійсько-українські паралелі є лексичним прошарком, який краще запам’ятовується студентами, що володіють рідною мовою і вивчають дві іноземні мови</a:t>
            </a:r>
            <a:r>
              <a:rPr lang="uk-UA" sz="2000" dirty="0" smtClean="0"/>
              <a:t>;</a:t>
            </a:r>
          </a:p>
          <a:p>
            <a:pPr marL="285750" lvl="0" indent="-285750" algn="just">
              <a:buFont typeface="Calibri" panose="020F0502020204030204" pitchFamily="34" charset="0"/>
              <a:buChar char="֍"/>
            </a:pPr>
            <a:endParaRPr lang="ru-RU" sz="2000" dirty="0"/>
          </a:p>
          <a:p>
            <a:pPr marL="285750" lvl="0" indent="-285750" algn="just">
              <a:buFont typeface="Calibri" panose="020F0502020204030204" pitchFamily="34" charset="0"/>
              <a:buChar char="֍"/>
            </a:pPr>
            <a:r>
              <a:rPr lang="uk-UA" sz="2000" dirty="0" err="1"/>
              <a:t>французько</a:t>
            </a:r>
            <a:r>
              <a:rPr lang="uk-UA" sz="2000" dirty="0"/>
              <a:t>-англійсько-українські паралелі складають лексичний мінімум, який переважно належить до активної лексики у словниковому запасі студента, що вивчає одночасно дві </a:t>
            </a:r>
            <a:r>
              <a:rPr lang="uk-UA" sz="2000" dirty="0" smtClean="0"/>
              <a:t>мови</a:t>
            </a:r>
          </a:p>
          <a:p>
            <a:pPr marL="285750" lvl="0" indent="-285750" algn="just">
              <a:buFont typeface="Calibri" panose="020F0502020204030204" pitchFamily="34" charset="0"/>
              <a:buChar char="֍"/>
            </a:pPr>
            <a:endParaRPr lang="ru-RU" sz="2000" dirty="0"/>
          </a:p>
          <a:p>
            <a:pPr marL="285750" lvl="0" indent="-285750" algn="just">
              <a:buFont typeface="Calibri" panose="020F0502020204030204" pitchFamily="34" charset="0"/>
              <a:buChar char="֍"/>
            </a:pPr>
            <a:r>
              <a:rPr lang="uk-UA" sz="2000" dirty="0"/>
              <a:t>опанування цих лексичних </a:t>
            </a:r>
            <a:r>
              <a:rPr lang="uk-UA" sz="2000" dirty="0" err="1"/>
              <a:t>трьохмовних</a:t>
            </a:r>
            <a:r>
              <a:rPr lang="uk-UA" sz="2000" dirty="0"/>
              <a:t> відповідників містить поміж іншим «</a:t>
            </a:r>
            <a:r>
              <a:rPr lang="uk-UA" sz="2000" dirty="0" err="1"/>
              <a:t>мовні</a:t>
            </a:r>
            <a:r>
              <a:rPr lang="uk-UA" sz="2000" dirty="0"/>
              <a:t> пастки», які потрібно вміти інтерпретувати, опираючись на словарні дефініції та додаткові мовознавчі студії.</a:t>
            </a:r>
            <a:endParaRPr lang="ru-RU" sz="2000" dirty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959926" y="1182255"/>
            <a:ext cx="49414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</a:rPr>
              <a:t>ВИСНОВКИ</a:t>
            </a:r>
            <a:endParaRPr lang="ru-RU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585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 dir="d"/>
      </p:transition>
    </mc:Choice>
    <mc:Fallback xmlns="">
      <p:transition spd="slow">
        <p:pull dir="d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206</Words>
  <Application>Microsoft Office PowerPoint</Application>
  <PresentationFormat>Широкоэкранный</PresentationFormat>
  <Paragraphs>64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Тема Office</vt:lpstr>
      <vt:lpstr>ФРАНЦУЗЬКО-АНГЛІЙСЬКО-УКРАЇНСЬКІ ЛЕКСИЧНІ ПАРАЛЕЛІ З КОМПОНЕНТОМ –ING/–ІНГ/–ИНГ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ФРАНЦУЗЬКО-АНГЛІЙСЬКО-УКРАЇНСЬКІ ЛЕКСИЧНІ ПАРАЛЕЛІ З КОМПОНЕНТОМ –ING/–ІНГ/–ИНГ</dc:title>
  <dc:creator>user</dc:creator>
  <cp:lastModifiedBy>user</cp:lastModifiedBy>
  <cp:revision>24</cp:revision>
  <dcterms:created xsi:type="dcterms:W3CDTF">2023-03-29T20:34:05Z</dcterms:created>
  <dcterms:modified xsi:type="dcterms:W3CDTF">2023-04-07T18:11:34Z</dcterms:modified>
</cp:coreProperties>
</file>