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23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14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8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86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69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48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01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56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841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6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9CD89D9-616B-4DC7-8971-6B3F5403601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2A92A0C-9C1A-4728-8588-7149D09A5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4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22528-A755-4030-7676-5CA7891BC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7948" y="1851274"/>
            <a:ext cx="6131024" cy="2712442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2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spc="-4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36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spc="-4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навчального</a:t>
            </a:r>
            <a:r>
              <a:rPr lang="ru-RU" sz="36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spc="-4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sz="36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600" b="1" spc="-4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університетах</a:t>
            </a:r>
            <a:r>
              <a:rPr lang="ru-RU" sz="3600" b="1" spc="-4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spc="-4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Сінгапура</a:t>
            </a:r>
            <a:b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8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FF5574-476B-DDD5-13A8-ED26B39B30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Флаг Сингапура — Википедия">
            <a:extLst>
              <a:ext uri="{FF2B5EF4-FFF2-40B4-BE49-F238E27FC236}">
                <a16:creationId xmlns:a16="http://schemas.microsoft.com/office/drawing/2014/main" id="{5B8C7E79-51DC-0603-D098-3A1BDF37D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611" y="3962940"/>
            <a:ext cx="3481697" cy="232577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65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ингапур — Википедия">
            <a:extLst>
              <a:ext uri="{FF2B5EF4-FFF2-40B4-BE49-F238E27FC236}">
                <a16:creationId xmlns:a16="http://schemas.microsoft.com/office/drawing/2014/main" id="{C24B6597-2214-09F4-45A2-3C9A28F16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06" y="958140"/>
            <a:ext cx="5198394" cy="519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141BE7-E18C-BC33-353B-16A0F0622614}"/>
              </a:ext>
            </a:extLst>
          </p:cNvPr>
          <p:cNvSpPr txBox="1"/>
          <p:nvPr/>
        </p:nvSpPr>
        <p:spPr>
          <a:xfrm>
            <a:off x="6251510" y="1155032"/>
            <a:ext cx="54584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етап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збільшення кількості навчальних закладів (1960-1965 рр.);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етап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підвищення якості роботи навчальних закладів (кінець 1965-1975 рр.);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етап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налагодження системи освіти з метою задовільнити потреби і держави, і студентів (1975-1985рр.);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етап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децентралізація освіти.</a:t>
            </a:r>
          </a:p>
        </p:txBody>
      </p:sp>
    </p:spTree>
    <p:extLst>
      <p:ext uri="{BB962C8B-B14F-4D97-AF65-F5344CB8AC3E}">
        <p14:creationId xmlns:p14="http://schemas.microsoft.com/office/powerpoint/2010/main" val="254259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ингапурский университет технологии и дизайна - Singapore University of  Technology and Design | Grant Study">
            <a:extLst>
              <a:ext uri="{FF2B5EF4-FFF2-40B4-BE49-F238E27FC236}">
                <a16:creationId xmlns:a16="http://schemas.microsoft.com/office/drawing/2014/main" id="{F33F18FE-24FE-9642-E7C8-3D4D7BFB4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5" y="539185"/>
            <a:ext cx="3967257" cy="2640029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11437C-749C-77C3-3282-D2A5FA12821F}"/>
              </a:ext>
            </a:extLst>
          </p:cNvPr>
          <p:cNvSpPr txBox="1"/>
          <p:nvPr/>
        </p:nvSpPr>
        <p:spPr>
          <a:xfrm>
            <a:off x="475212" y="3191070"/>
            <a:ext cx="430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Сингапурський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університет технологій та дизайну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National University of Singapore - Национальный университет Сингапура в  Сингапуре | Espanglish">
            <a:extLst>
              <a:ext uri="{FF2B5EF4-FFF2-40B4-BE49-F238E27FC236}">
                <a16:creationId xmlns:a16="http://schemas.microsoft.com/office/drawing/2014/main" id="{E040704E-ED70-B166-DD07-1F5E4D71D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516" y="539185"/>
            <a:ext cx="3967256" cy="2640029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0E2F5C-D5DC-3A87-C3FE-DB5B94455D87}"/>
              </a:ext>
            </a:extLst>
          </p:cNvPr>
          <p:cNvSpPr txBox="1"/>
          <p:nvPr/>
        </p:nvSpPr>
        <p:spPr>
          <a:xfrm>
            <a:off x="6933399" y="3184751"/>
            <a:ext cx="392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університет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Сингапура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8" descr="Nanyang Technological University - Наньянский технологический университет в  Сингапуре | Espanglish">
            <a:extLst>
              <a:ext uri="{FF2B5EF4-FFF2-40B4-BE49-F238E27FC236}">
                <a16:creationId xmlns:a16="http://schemas.microsoft.com/office/drawing/2014/main" id="{8B1BC1EE-DEF9-0563-3D0F-67AC5F454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45" y="3923381"/>
            <a:ext cx="4037522" cy="2221663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F66849-67F3-15B6-3511-3CB92C024EF9}"/>
              </a:ext>
            </a:extLst>
          </p:cNvPr>
          <p:cNvSpPr txBox="1"/>
          <p:nvPr/>
        </p:nvSpPr>
        <p:spPr>
          <a:xfrm>
            <a:off x="475212" y="6175032"/>
            <a:ext cx="4217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Наньянський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технологічний університет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10" descr="Singapore Management University — Сингапурский университет управления 0">
            <a:extLst>
              <a:ext uri="{FF2B5EF4-FFF2-40B4-BE49-F238E27FC236}">
                <a16:creationId xmlns:a16="http://schemas.microsoft.com/office/drawing/2014/main" id="{A2419D93-0956-3E3F-6DE6-E885C8CD5D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4" name="Picture 12" descr="Singapore Management University — Сингапурский университет управления  (город Сингапур, Сингапур) - как поступить, цены, отзывы | Smapse">
            <a:extLst>
              <a:ext uri="{FF2B5EF4-FFF2-40B4-BE49-F238E27FC236}">
                <a16:creationId xmlns:a16="http://schemas.microsoft.com/office/drawing/2014/main" id="{B09FA036-F49E-D1B3-6A24-952AEB4DC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399" y="3923381"/>
            <a:ext cx="3967256" cy="2221663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4014F9-9F28-F12A-6164-A9347D6A6050}"/>
              </a:ext>
            </a:extLst>
          </p:cNvPr>
          <p:cNvSpPr txBox="1"/>
          <p:nvPr/>
        </p:nvSpPr>
        <p:spPr>
          <a:xfrm>
            <a:off x="6974516" y="6145044"/>
            <a:ext cx="3681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 управління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Сингапура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8" name="Picture 16" descr="Флаг Сингапура Royalty Free Stock SVG Vector and Clip Art">
            <a:extLst>
              <a:ext uri="{FF2B5EF4-FFF2-40B4-BE49-F238E27FC236}">
                <a16:creationId xmlns:a16="http://schemas.microsoft.com/office/drawing/2014/main" id="{8ECDECE0-9A9A-C6B5-F672-11CEF69658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8" t="15442" r="21498" b="13910"/>
          <a:stretch/>
        </p:blipFill>
        <p:spPr bwMode="auto">
          <a:xfrm>
            <a:off x="4818998" y="2093065"/>
            <a:ext cx="1762878" cy="366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50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F25B91D-1979-F34C-0499-98F6700EAE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13" t="17007" r="25383" b="4490"/>
          <a:stretch/>
        </p:blipFill>
        <p:spPr>
          <a:xfrm>
            <a:off x="1445407" y="438222"/>
            <a:ext cx="6800522" cy="59815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3FA1E5-0FA4-6063-23B9-06797E4B3D13}"/>
              </a:ext>
            </a:extLst>
          </p:cNvPr>
          <p:cNvSpPr txBox="1"/>
          <p:nvPr/>
        </p:nvSpPr>
        <p:spPr>
          <a:xfrm>
            <a:off x="8315072" y="1995502"/>
            <a:ext cx="292281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 Ranking 2022</a:t>
            </a: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B1CB895-E780-F808-F7BD-0A9462AF54B1}"/>
              </a:ext>
            </a:extLst>
          </p:cNvPr>
          <p:cNvSpPr/>
          <p:nvPr/>
        </p:nvSpPr>
        <p:spPr>
          <a:xfrm>
            <a:off x="1598615" y="2116335"/>
            <a:ext cx="6494106" cy="4665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36F704-85C1-9EE1-C59C-B6C32B71335E}"/>
              </a:ext>
            </a:extLst>
          </p:cNvPr>
          <p:cNvSpPr/>
          <p:nvPr/>
        </p:nvSpPr>
        <p:spPr>
          <a:xfrm>
            <a:off x="1598615" y="2621902"/>
            <a:ext cx="6494106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0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F1E7AA-7A3F-F994-841D-34956E828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6366" y="2294283"/>
            <a:ext cx="5588467" cy="1388166"/>
          </a:xfrm>
        </p:spPr>
        <p:txBody>
          <a:bodyPr>
            <a:normAutofit/>
          </a:bodyPr>
          <a:lstStyle/>
          <a:p>
            <a:pPr algn="l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Куан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 – один з творців «економічного дива»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D37A99-CE1A-4A40-FAC9-800B821BF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6366" y="3899671"/>
            <a:ext cx="4020606" cy="1388166"/>
          </a:xfrm>
        </p:spPr>
        <p:txBody>
          <a:bodyPr/>
          <a:lstStyle/>
          <a:p>
            <a:pPr algn="l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Комунікативні навики – найважливіший фактор робочої сили ХХІ століття, бо англійська мова – мова бізнесу, науки та дипломатії</a:t>
            </a:r>
            <a:endParaRPr lang="ru-RU" dirty="0"/>
          </a:p>
        </p:txBody>
      </p:sp>
      <p:pic>
        <p:nvPicPr>
          <p:cNvPr id="4098" name="Picture 2" descr="Ли Куан Ю. В Сингапуре объявили недельный траур по отцу &quot;экономического  чуда&quot; Ли Куан Ю">
            <a:extLst>
              <a:ext uri="{FF2B5EF4-FFF2-40B4-BE49-F238E27FC236}">
                <a16:creationId xmlns:a16="http://schemas.microsoft.com/office/drawing/2014/main" id="{6CB4AB00-1139-1323-0469-3D16068CC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40" y="1104741"/>
            <a:ext cx="5844526" cy="440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4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23B18AC-A69B-A8DB-1B94-78B014CEE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42905"/>
              </p:ext>
            </p:extLst>
          </p:nvPr>
        </p:nvGraphicFramePr>
        <p:xfrm>
          <a:off x="618492" y="1198203"/>
          <a:ext cx="11026110" cy="436283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37685">
                  <a:extLst>
                    <a:ext uri="{9D8B030D-6E8A-4147-A177-3AD203B41FA5}">
                      <a16:colId xmlns:a16="http://schemas.microsoft.com/office/drawing/2014/main" val="144756601"/>
                    </a:ext>
                  </a:extLst>
                </a:gridCol>
                <a:gridCol w="1837685">
                  <a:extLst>
                    <a:ext uri="{9D8B030D-6E8A-4147-A177-3AD203B41FA5}">
                      <a16:colId xmlns:a16="http://schemas.microsoft.com/office/drawing/2014/main" val="2688641143"/>
                    </a:ext>
                  </a:extLst>
                </a:gridCol>
                <a:gridCol w="1837685">
                  <a:extLst>
                    <a:ext uri="{9D8B030D-6E8A-4147-A177-3AD203B41FA5}">
                      <a16:colId xmlns:a16="http://schemas.microsoft.com/office/drawing/2014/main" val="4071895430"/>
                    </a:ext>
                  </a:extLst>
                </a:gridCol>
                <a:gridCol w="1837685">
                  <a:extLst>
                    <a:ext uri="{9D8B030D-6E8A-4147-A177-3AD203B41FA5}">
                      <a16:colId xmlns:a16="http://schemas.microsoft.com/office/drawing/2014/main" val="2800415119"/>
                    </a:ext>
                  </a:extLst>
                </a:gridCol>
                <a:gridCol w="1837685">
                  <a:extLst>
                    <a:ext uri="{9D8B030D-6E8A-4147-A177-3AD203B41FA5}">
                      <a16:colId xmlns:a16="http://schemas.microsoft.com/office/drawing/2014/main" val="4195449615"/>
                    </a:ext>
                  </a:extLst>
                </a:gridCol>
                <a:gridCol w="1837685">
                  <a:extLst>
                    <a:ext uri="{9D8B030D-6E8A-4147-A177-3AD203B41FA5}">
                      <a16:colId xmlns:a16="http://schemas.microsoft.com/office/drawing/2014/main" val="1469823123"/>
                    </a:ext>
                  </a:extLst>
                </a:gridCol>
              </a:tblGrid>
              <a:tr h="49861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МОВА, ЯКОЮ НАЙЧАСТІШЕ РОЗМОВЛЯЮТЬ ВДОМА (%)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73174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 рік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18275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85311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китайська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82951"/>
                  </a:ext>
                </a:extLst>
              </a:tr>
              <a:tr h="872568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китайські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діалекти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558189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малайська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65214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тамільська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16145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3119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F928D9C-C40C-BFBE-ACD4-5CF82223C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92" y="15807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5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17BB22-91D3-AF22-BBBA-8E0231D44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8C375-641D-E786-0E19-789FDCA715BD}"/>
              </a:ext>
            </a:extLst>
          </p:cNvPr>
          <p:cNvSpPr txBox="1"/>
          <p:nvPr/>
        </p:nvSpPr>
        <p:spPr>
          <a:xfrm>
            <a:off x="-1528103" y="2592361"/>
            <a:ext cx="60975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>
              <a:buFont typeface="Courier New" panose="02070309020205020404" pitchFamily="49" charset="0"/>
              <a:buChar char="o"/>
            </a:pPr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МЕРІТОКРАТІЯ</a:t>
            </a:r>
          </a:p>
          <a:p>
            <a:pPr algn="r"/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r">
              <a:buFont typeface="Courier New" panose="02070309020205020404" pitchFamily="49" charset="0"/>
              <a:buChar char="o"/>
            </a:pPr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БІЛІНГВІЗМ</a:t>
            </a:r>
          </a:p>
          <a:p>
            <a:pPr algn="r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Courier New" panose="02070309020205020404" pitchFamily="49" charset="0"/>
              <a:buChar char="o"/>
            </a:pPr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ДОПОМОГА</a:t>
            </a:r>
          </a:p>
          <a:p>
            <a:pPr algn="r"/>
            <a:endParaRPr lang="ru-RU" sz="20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Courier New" panose="02070309020205020404" pitchFamily="49" charset="0"/>
              <a:buChar char="o"/>
            </a:pPr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ПО ОБМІНУ</a:t>
            </a:r>
          </a:p>
          <a:p>
            <a:pPr algn="r"/>
            <a:r>
              <a:rPr lang="ru-RU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СТУДЕНТАМИ</a:t>
            </a:r>
          </a:p>
        </p:txBody>
      </p:sp>
      <p:pic>
        <p:nvPicPr>
          <p:cNvPr id="7176" name="Picture 8" descr="Premium Photo | Flag of singapore and ukraine">
            <a:extLst>
              <a:ext uri="{FF2B5EF4-FFF2-40B4-BE49-F238E27FC236}">
                <a16:creationId xmlns:a16="http://schemas.microsoft.com/office/drawing/2014/main" id="{8DBF96D4-678A-94EB-3A06-FFCA74AB7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485" y="363894"/>
            <a:ext cx="7541684" cy="613021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58882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Другая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851C00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79</TotalTime>
  <Words>168</Words>
  <Application>Microsoft Office PowerPoint</Application>
  <PresentationFormat>Широкоэкранный</PresentationFormat>
  <Paragraphs>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Times New Roman</vt:lpstr>
      <vt:lpstr>Базис</vt:lpstr>
      <vt:lpstr>   Особливості навчального процесу в університетах Сінгапура </vt:lpstr>
      <vt:lpstr>Презентация PowerPoint</vt:lpstr>
      <vt:lpstr>Презентация PowerPoint</vt:lpstr>
      <vt:lpstr>Презентация PowerPoint</vt:lpstr>
      <vt:lpstr>Лі Куан ю – один з творців «економічного дива»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Особливості навчального процесу в університетах Сінгапура </dc:title>
  <dc:creator>викстория Виктория</dc:creator>
  <cp:lastModifiedBy>викстория Виктория</cp:lastModifiedBy>
  <cp:revision>1</cp:revision>
  <dcterms:created xsi:type="dcterms:W3CDTF">2023-04-07T16:23:32Z</dcterms:created>
  <dcterms:modified xsi:type="dcterms:W3CDTF">2023-04-07T17:42:52Z</dcterms:modified>
</cp:coreProperties>
</file>