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2" r:id="rId1"/>
  </p:sldMasterIdLst>
  <p:notesMasterIdLst>
    <p:notesMasterId r:id="rId44"/>
  </p:notesMasterIdLst>
  <p:sldIdLst>
    <p:sldId id="339" r:id="rId2"/>
    <p:sldId id="307" r:id="rId3"/>
    <p:sldId id="308" r:id="rId4"/>
    <p:sldId id="310" r:id="rId5"/>
    <p:sldId id="340" r:id="rId6"/>
    <p:sldId id="311" r:id="rId7"/>
    <p:sldId id="312" r:id="rId8"/>
    <p:sldId id="313" r:id="rId9"/>
    <p:sldId id="315" r:id="rId10"/>
    <p:sldId id="316" r:id="rId11"/>
    <p:sldId id="314" r:id="rId12"/>
    <p:sldId id="317" r:id="rId13"/>
    <p:sldId id="319" r:id="rId14"/>
    <p:sldId id="318" r:id="rId15"/>
    <p:sldId id="320" r:id="rId16"/>
    <p:sldId id="295" r:id="rId17"/>
    <p:sldId id="297" r:id="rId18"/>
    <p:sldId id="296" r:id="rId19"/>
    <p:sldId id="298" r:id="rId20"/>
    <p:sldId id="343" r:id="rId21"/>
    <p:sldId id="321" r:id="rId22"/>
    <p:sldId id="372" r:id="rId23"/>
    <p:sldId id="322" r:id="rId24"/>
    <p:sldId id="325" r:id="rId25"/>
    <p:sldId id="326" r:id="rId26"/>
    <p:sldId id="327" r:id="rId27"/>
    <p:sldId id="355" r:id="rId28"/>
    <p:sldId id="360" r:id="rId29"/>
    <p:sldId id="361" r:id="rId30"/>
    <p:sldId id="344" r:id="rId31"/>
    <p:sldId id="357" r:id="rId32"/>
    <p:sldId id="345" r:id="rId33"/>
    <p:sldId id="346" r:id="rId34"/>
    <p:sldId id="347" r:id="rId35"/>
    <p:sldId id="350" r:id="rId36"/>
    <p:sldId id="349" r:id="rId37"/>
    <p:sldId id="348" r:id="rId38"/>
    <p:sldId id="351" r:id="rId39"/>
    <p:sldId id="352" r:id="rId40"/>
    <p:sldId id="354" r:id="rId41"/>
    <p:sldId id="353" r:id="rId42"/>
    <p:sldId id="37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01" roundtripDataSignature="AMtx7mhl6OpS0232PU9Z3Hc+hrD9WE/U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14" autoAdjust="0"/>
  </p:normalViewPr>
  <p:slideViewPr>
    <p:cSldViewPr snapToGrid="0">
      <p:cViewPr varScale="1">
        <p:scale>
          <a:sx n="75" d="100"/>
          <a:sy n="75" d="100"/>
        </p:scale>
        <p:origin x="8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10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10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10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10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10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dirty="0"/>
              <a:t>Cultures are not static but rather they are constantly evolving and changing over time. Cultural changes can occur due to various factors, such as technology, migration, social movements, and globalization.</a:t>
            </a:r>
          </a:p>
          <a:p>
            <a:endParaRPr lang="en-US" dirty="0"/>
          </a:p>
          <a:p>
            <a:r>
              <a:rPr lang="en-US" dirty="0"/>
              <a:t>One of the ways cultures change is through cultural convergence and divergence. Cultural convergence refers to the blending of cultures due to increased interaction and exchange between them, while cultural divergence refers to the preservation of distinct cultural practices and traditions.</a:t>
            </a:r>
          </a:p>
          <a:p>
            <a:endParaRPr lang="en-US" dirty="0"/>
          </a:p>
          <a:p>
            <a:r>
              <a:rPr lang="en-US" dirty="0"/>
              <a:t>Cultural changes can also occur at both macro and micro levels. Macro-level changes refer to changes that affect the entire society, while micro-level changes refer to changes that occur within smaller groups or communities.</a:t>
            </a:r>
          </a:p>
          <a:p>
            <a:endParaRPr lang="en-US" dirty="0"/>
          </a:p>
          <a:p>
            <a:r>
              <a:rPr lang="en-US" dirty="0"/>
              <a:t>Value shifts between generations is another important factor in cultural change. As younger generations come of age, they often have different values and beliefs than their parents or grandparents, leading to cultural shifts over time.</a:t>
            </a:r>
          </a:p>
          <a:p>
            <a:endParaRPr lang="en-US" dirty="0"/>
          </a:p>
          <a:p>
            <a:r>
              <a:rPr lang="en-US" dirty="0"/>
              <a:t>Globalization has also had a profound impact on cultural change, as it has led to increased cultural exchange and blending across the world. However, it has also led to concerns about the loss of cultural diversity and the homogenization of culture.</a:t>
            </a:r>
          </a:p>
          <a:p>
            <a:endParaRPr lang="en-US" dirty="0"/>
          </a:p>
          <a:p>
            <a:r>
              <a:rPr lang="en-US" dirty="0"/>
              <a:t>Finally, professional cultures can also undergo changes over time, as new technologies, practices, and norms emerge within a particular field or industry. As professionals adapt to these changes, they may develop new ways of thinking and behaving, leading to cultural changes within their organizations or professions.</a:t>
            </a:r>
            <a:endParaRPr lang="ru-RU" dirty="0"/>
          </a:p>
        </p:txBody>
      </p:sp>
    </p:spTree>
    <p:extLst>
      <p:ext uri="{BB962C8B-B14F-4D97-AF65-F5344CB8AC3E}">
        <p14:creationId xmlns:p14="http://schemas.microsoft.com/office/powerpoint/2010/main" val="282840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A380AC7-32C5-467B-A749-2AA9E89DEBEE}" type="datetimeFigureOut">
              <a:rPr lang="ru-RU" smtClean="0"/>
              <a:t>23.04.2023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862167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80AC7-32C5-467B-A749-2AA9E89DEBEE}" type="datetimeFigureOut">
              <a:rPr lang="ru-RU" smtClean="0"/>
              <a:t>23.04.2023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1057444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80AC7-32C5-467B-A749-2AA9E89DEBEE}" type="datetimeFigureOut">
              <a:rPr lang="ru-RU" smtClean="0"/>
              <a:t>23.04.2023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7073109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80AC7-32C5-467B-A749-2AA9E89DEBEE}" type="datetimeFigureOut">
              <a:rPr lang="ru-RU" smtClean="0"/>
              <a:t>23.04.2023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6464411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A380AC7-32C5-467B-A749-2AA9E89DEBEE}" type="datetimeFigureOut">
              <a:rPr lang="ru-RU" smtClean="0"/>
              <a:t>23.04.2023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0506957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A380AC7-32C5-467B-A749-2AA9E89DEBEE}" type="datetimeFigureOut">
              <a:rPr lang="ru-RU" smtClean="0"/>
              <a:t>23.04.2023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580116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A380AC7-32C5-467B-A749-2AA9E89DEBEE}" type="datetimeFigureOut">
              <a:rPr lang="ru-RU" smtClean="0"/>
              <a:t>23.04.2023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502630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A380AC7-32C5-467B-A749-2AA9E89DEBEE}" type="datetimeFigureOut">
              <a:rPr lang="ru-RU" smtClean="0"/>
              <a:t>23.04.2023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1503851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80AC7-32C5-467B-A749-2AA9E89DEBEE}" type="datetimeFigureOut">
              <a:rPr lang="ru-RU" smtClean="0"/>
              <a:t>23.04.2023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6958650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A380AC7-32C5-467B-A749-2AA9E89DEBEE}" type="datetimeFigureOut">
              <a:rPr lang="ru-RU" smtClean="0"/>
              <a:t>23.04.2023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2676727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A380AC7-32C5-467B-A749-2AA9E89DEBEE}" type="datetimeFigureOut">
              <a:rPr lang="ru-RU" smtClean="0"/>
              <a:t>23.04.2023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3454734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80AC7-32C5-467B-A749-2AA9E89DEBEE}" type="datetimeFigureOut">
              <a:rPr lang="ru-RU" smtClean="0"/>
              <a:t>23.04.2023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81248923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br.org/2014/05/navigating-the-cultural-minefield" TargetMode="External"/><Relationship Id="rId2" Type="http://schemas.openxmlformats.org/officeDocument/2006/relationships/hyperlink" Target="https://hbr.org/2014/08/whats-your-cultural-profil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creately.com/blog/diagrams/types-of-organizational-chart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7qrahnx94nc" TargetMode="External"/><Relationship Id="rId3" Type="http://schemas.openxmlformats.org/officeDocument/2006/relationships/hyperlink" Target="https://www.youtube.com/watch?v=zQvqDv4vbEg" TargetMode="External"/><Relationship Id="rId7" Type="http://schemas.openxmlformats.org/officeDocument/2006/relationships/hyperlink" Target="https://www.youtube.com/watch?v=NFVMhfifZco" TargetMode="External"/><Relationship Id="rId2" Type="http://schemas.openxmlformats.org/officeDocument/2006/relationships/hyperlink" Target="https://www.youtube.com/watch?v=9oYfhTC9lIQ" TargetMode="External"/><Relationship Id="rId1" Type="http://schemas.openxmlformats.org/officeDocument/2006/relationships/slideLayout" Target="../slideLayouts/slideLayout2.xml"/><Relationship Id="rId6" Type="http://schemas.openxmlformats.org/officeDocument/2006/relationships/hyperlink" Target="https://www.youtube.com/watch?v=HM89E6ltVOg" TargetMode="External"/><Relationship Id="rId5" Type="http://schemas.openxmlformats.org/officeDocument/2006/relationships/hyperlink" Target="https://www.youtube.com/watch?v=Q3X7legs3gM" TargetMode="External"/><Relationship Id="rId4" Type="http://schemas.openxmlformats.org/officeDocument/2006/relationships/hyperlink" Target="https://www.youtube.com/watch?v=IwBPfbEeyn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re.ac.uk/download/pdf/6416293.pdf" TargetMode="External"/><Relationship Id="rId2" Type="http://schemas.openxmlformats.org/officeDocument/2006/relationships/hyperlink" Target="https://www.youtube.com/watch?v=3du_rZ0U90Q" TargetMode="External"/><Relationship Id="rId1" Type="http://schemas.openxmlformats.org/officeDocument/2006/relationships/slideLayout" Target="../slideLayouts/slideLayout2.xml"/><Relationship Id="rId4" Type="http://schemas.openxmlformats.org/officeDocument/2006/relationships/hyperlink" Target="https://www.globeproject.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Cultural context of IHRM</a:t>
            </a:r>
            <a:br>
              <a:rPr lang="en-US" sz="6600" kern="1200" dirty="0">
                <a:solidFill>
                  <a:schemeClr val="tx1"/>
                </a:solidFill>
                <a:latin typeface="+mj-lt"/>
                <a:ea typeface="+mj-ea"/>
                <a:cs typeface="+mj-cs"/>
              </a:rPr>
            </a:br>
            <a:r>
              <a:rPr lang="en-US" sz="6600" kern="1200" dirty="0">
                <a:solidFill>
                  <a:schemeClr val="tx1"/>
                </a:solidFill>
                <a:latin typeface="+mj-lt"/>
                <a:ea typeface="+mj-ea"/>
                <a:cs typeface="+mj-cs"/>
              </a:rPr>
              <a:t>(continued)</a:t>
            </a:r>
          </a:p>
        </p:txBody>
      </p:sp>
      <p:sp>
        <p:nvSpPr>
          <p:cNvPr id="3" name="Text Placeholder 2"/>
          <p:cNvSpPr>
            <a:spLocks noGrp="1"/>
          </p:cNvSpPr>
          <p:nvPr>
            <p:ph type="body" idx="1"/>
          </p:nvPr>
        </p:nvSpPr>
        <p:spPr>
          <a:xfrm>
            <a:off x="838199" y="4983276"/>
            <a:ext cx="10512552" cy="1126680"/>
          </a:xfrm>
        </p:spPr>
        <p:txBody>
          <a:bodyPr vert="horz" lIns="91440" tIns="45720" rIns="91440" bIns="45720" rtlCol="0">
            <a:normAutofit/>
          </a:bodyPr>
          <a:lstStyle/>
          <a:p>
            <a:r>
              <a:rPr lang="en-US" kern="1200" dirty="0">
                <a:solidFill>
                  <a:schemeClr val="tx1"/>
                </a:solidFill>
                <a:latin typeface="+mn-lt"/>
                <a:ea typeface="+mn-ea"/>
                <a:cs typeface="+mn-cs"/>
              </a:rPr>
              <a:t>Module 2</a:t>
            </a:r>
          </a:p>
        </p:txBody>
      </p:sp>
    </p:spTree>
    <p:extLst>
      <p:ext uri="{BB962C8B-B14F-4D97-AF65-F5344CB8AC3E}">
        <p14:creationId xmlns:p14="http://schemas.microsoft.com/office/powerpoint/2010/main" val="34038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3A77-B13C-41E4-A6FE-28F7A3F1F4CA}"/>
              </a:ext>
            </a:extLst>
          </p:cNvPr>
          <p:cNvSpPr>
            <a:spLocks noGrp="1"/>
          </p:cNvSpPr>
          <p:nvPr>
            <p:ph type="title"/>
          </p:nvPr>
        </p:nvSpPr>
        <p:spPr/>
        <p:txBody>
          <a:bodyPr/>
          <a:lstStyle/>
          <a:p>
            <a:r>
              <a:rPr lang="en-US" dirty="0"/>
              <a:t>Relationships between people</a:t>
            </a:r>
            <a:endParaRPr lang="ru-RU" dirty="0"/>
          </a:p>
        </p:txBody>
      </p:sp>
      <p:sp>
        <p:nvSpPr>
          <p:cNvPr id="3" name="Text Placeholder 2">
            <a:extLst>
              <a:ext uri="{FF2B5EF4-FFF2-40B4-BE49-F238E27FC236}">
                <a16:creationId xmlns:a16="http://schemas.microsoft.com/office/drawing/2014/main" id="{46726143-56CF-4FB6-B409-2F2F91B708F6}"/>
              </a:ext>
            </a:extLst>
          </p:cNvPr>
          <p:cNvSpPr>
            <a:spLocks noGrp="1"/>
          </p:cNvSpPr>
          <p:nvPr>
            <p:ph idx="1"/>
          </p:nvPr>
        </p:nvSpPr>
        <p:spPr/>
        <p:txBody>
          <a:bodyPr>
            <a:normAutofit/>
          </a:bodyPr>
          <a:lstStyle/>
          <a:p>
            <a:pPr>
              <a:lnSpc>
                <a:spcPct val="150000"/>
              </a:lnSpc>
            </a:pPr>
            <a:r>
              <a:rPr lang="en-US" b="1" dirty="0"/>
              <a:t>Ascription vs. Achievement: </a:t>
            </a:r>
            <a:r>
              <a:rPr lang="en-US" dirty="0"/>
              <a:t>In cultures focused on status achievement, people are judged based on what they have achieved; in other words, the goals they have fulfilled recently. In ascriptive cultures, the status is ascribed from birth by characteristics such as origin, seniority, and gender.</a:t>
            </a:r>
            <a:endParaRPr lang="ru-RU" dirty="0"/>
          </a:p>
        </p:txBody>
      </p:sp>
    </p:spTree>
    <p:extLst>
      <p:ext uri="{BB962C8B-B14F-4D97-AF65-F5344CB8AC3E}">
        <p14:creationId xmlns:p14="http://schemas.microsoft.com/office/powerpoint/2010/main" val="414659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FB7E-F11D-4A61-B0C2-64EB591E2014}"/>
              </a:ext>
            </a:extLst>
          </p:cNvPr>
          <p:cNvSpPr>
            <a:spLocks noGrp="1"/>
          </p:cNvSpPr>
          <p:nvPr>
            <p:ph type="title"/>
          </p:nvPr>
        </p:nvSpPr>
        <p:spPr>
          <a:xfrm>
            <a:off x="838200" y="365125"/>
            <a:ext cx="10934700" cy="1325563"/>
          </a:xfrm>
        </p:spPr>
        <p:txBody>
          <a:bodyPr/>
          <a:lstStyle/>
          <a:p>
            <a:r>
              <a:rPr lang="en-US" dirty="0"/>
              <a:t>Concept of time and Concept of Nature</a:t>
            </a:r>
            <a:endParaRPr lang="ru-RU" dirty="0"/>
          </a:p>
        </p:txBody>
      </p:sp>
      <p:sp>
        <p:nvSpPr>
          <p:cNvPr id="3" name="Text Placeholder 2">
            <a:extLst>
              <a:ext uri="{FF2B5EF4-FFF2-40B4-BE49-F238E27FC236}">
                <a16:creationId xmlns:a16="http://schemas.microsoft.com/office/drawing/2014/main" id="{523FE6D7-3E15-460A-A1B8-A023949C8EE3}"/>
              </a:ext>
            </a:extLst>
          </p:cNvPr>
          <p:cNvSpPr>
            <a:spLocks noGrp="1"/>
          </p:cNvSpPr>
          <p:nvPr>
            <p:ph idx="1"/>
          </p:nvPr>
        </p:nvSpPr>
        <p:spPr>
          <a:xfrm>
            <a:off x="590550" y="1393824"/>
            <a:ext cx="11430000" cy="5464176"/>
          </a:xfrm>
        </p:spPr>
        <p:txBody>
          <a:bodyPr>
            <a:noAutofit/>
          </a:bodyPr>
          <a:lstStyle/>
          <a:p>
            <a:pPr>
              <a:lnSpc>
                <a:spcPct val="150000"/>
              </a:lnSpc>
            </a:pPr>
            <a:r>
              <a:rPr lang="en-US" sz="2200" b="1" dirty="0"/>
              <a:t>Sequential vs. Synchronic concept of time</a:t>
            </a:r>
            <a:r>
              <a:rPr lang="en-US" sz="2200" dirty="0"/>
              <a:t>: Cultures may be more past-, future- or present-oriented. It is also demonstrated by the organization of work processes. Sequential behavior is behavior that occurs successively, and synchronous behavior is the possibility to ‘multitask’ and do a number of things at the same time.</a:t>
            </a:r>
          </a:p>
          <a:p>
            <a:pPr>
              <a:lnSpc>
                <a:spcPct val="150000"/>
              </a:lnSpc>
            </a:pPr>
            <a:r>
              <a:rPr lang="en-US" sz="2200" b="1" dirty="0"/>
              <a:t>Internal vs. external control</a:t>
            </a:r>
            <a:r>
              <a:rPr lang="en-US" sz="2200" dirty="0"/>
              <a:t>: Refers to the extent to which societies try to control nature. Example is wearing a facemask during the cold/flu season. In external control cultures, masks are used because one does not want to infect others, whereas in internal control cultures masks are used to protect one’s self from outside sources of infection.</a:t>
            </a:r>
            <a:endParaRPr lang="ru-RU" sz="2200" dirty="0"/>
          </a:p>
        </p:txBody>
      </p:sp>
    </p:spTree>
    <p:extLst>
      <p:ext uri="{BB962C8B-B14F-4D97-AF65-F5344CB8AC3E}">
        <p14:creationId xmlns:p14="http://schemas.microsoft.com/office/powerpoint/2010/main" val="199952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92C5-7448-4151-B86C-B0E25FC6148E}"/>
              </a:ext>
            </a:extLst>
          </p:cNvPr>
          <p:cNvSpPr>
            <a:spLocks noGrp="1"/>
          </p:cNvSpPr>
          <p:nvPr>
            <p:ph type="title"/>
          </p:nvPr>
        </p:nvSpPr>
        <p:spPr/>
        <p:txBody>
          <a:bodyPr/>
          <a:lstStyle/>
          <a:p>
            <a:r>
              <a:rPr lang="en-US" dirty="0"/>
              <a:t>Hall Cultural Dimensions</a:t>
            </a:r>
            <a:endParaRPr lang="ru-RU" dirty="0"/>
          </a:p>
        </p:txBody>
      </p:sp>
      <p:sp>
        <p:nvSpPr>
          <p:cNvPr id="3" name="Text Placeholder 2">
            <a:extLst>
              <a:ext uri="{FF2B5EF4-FFF2-40B4-BE49-F238E27FC236}">
                <a16:creationId xmlns:a16="http://schemas.microsoft.com/office/drawing/2014/main" id="{C43F4D14-034F-4FD1-A2F6-CFDBC3BA07E7}"/>
              </a:ext>
            </a:extLst>
          </p:cNvPr>
          <p:cNvSpPr>
            <a:spLocks noGrp="1"/>
          </p:cNvSpPr>
          <p:nvPr>
            <p:ph idx="1"/>
          </p:nvPr>
        </p:nvSpPr>
        <p:spPr>
          <a:xfrm>
            <a:off x="660400" y="1524000"/>
            <a:ext cx="11341100" cy="5334000"/>
          </a:xfrm>
        </p:spPr>
        <p:txBody>
          <a:bodyPr>
            <a:normAutofit fontScale="85000" lnSpcReduction="20000"/>
          </a:bodyPr>
          <a:lstStyle/>
          <a:p>
            <a:pPr algn="just"/>
            <a:r>
              <a:rPr lang="en-US" b="1" dirty="0"/>
              <a:t>High vs. Low Context Communication</a:t>
            </a:r>
            <a:r>
              <a:rPr lang="en-US" dirty="0"/>
              <a:t>: Cultures differ in the way their members communicate with each other. In high context cultures, a more indirect form of expression is common, where the receiver must decipher the content of the message from its context, whereas in so-called low context cultures the players tend to communicate more to the point and verbalize all-important information. Examples of high context cultures are Japan as well as France. Germany is more of a low context culture.</a:t>
            </a:r>
          </a:p>
          <a:p>
            <a:pPr algn="just"/>
            <a:r>
              <a:rPr lang="en-US" b="1" dirty="0"/>
              <a:t>Spatial orientation</a:t>
            </a:r>
            <a:r>
              <a:rPr lang="en-US" dirty="0"/>
              <a:t>: The focus of this dimension is on the distance between people of various cultures when communicating. Distance that is adequate for members of one culture may feel intrusive for members of another culture.</a:t>
            </a:r>
          </a:p>
          <a:p>
            <a:pPr algn="just"/>
            <a:r>
              <a:rPr lang="en-US" b="1" dirty="0"/>
              <a:t>Monochrome vs. polychrome concept of time</a:t>
            </a:r>
            <a:r>
              <a:rPr lang="en-US" dirty="0"/>
              <a:t>: A monochrome concept of time is dominated by processes where one thing is done after the other, whereas in the polychrome concept these actions occur at the same time.</a:t>
            </a:r>
          </a:p>
          <a:p>
            <a:pPr algn="just"/>
            <a:r>
              <a:rPr lang="en-US" b="1" dirty="0"/>
              <a:t>Information speed</a:t>
            </a:r>
            <a:r>
              <a:rPr lang="en-US" dirty="0"/>
              <a:t>: This dimension focuses on whether information flow in groups is high or low during communication. Thus, in the USA, people tend to exchange personal information relatively quickly, while in Europe such a rate of information exchange would require a more extended acquaintance.</a:t>
            </a:r>
          </a:p>
          <a:p>
            <a:pPr algn="just"/>
            <a:endParaRPr lang="en-US" dirty="0"/>
          </a:p>
          <a:p>
            <a:pPr algn="just"/>
            <a:endParaRPr lang="ru-RU" dirty="0"/>
          </a:p>
        </p:txBody>
      </p:sp>
    </p:spTree>
    <p:extLst>
      <p:ext uri="{BB962C8B-B14F-4D97-AF65-F5344CB8AC3E}">
        <p14:creationId xmlns:p14="http://schemas.microsoft.com/office/powerpoint/2010/main" val="180124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C079DD-0E88-436F-A7F4-60A8962C3EBF}"/>
              </a:ext>
            </a:extLst>
          </p:cNvPr>
          <p:cNvPicPr>
            <a:picLocks noChangeAspect="1"/>
          </p:cNvPicPr>
          <p:nvPr/>
        </p:nvPicPr>
        <p:blipFill>
          <a:blip r:embed="rId2"/>
          <a:stretch>
            <a:fillRect/>
          </a:stretch>
        </p:blipFill>
        <p:spPr>
          <a:xfrm>
            <a:off x="0" y="0"/>
            <a:ext cx="12216190" cy="6858000"/>
          </a:xfrm>
          <a:prstGeom prst="rect">
            <a:avLst/>
          </a:prstGeom>
        </p:spPr>
      </p:pic>
    </p:spTree>
    <p:extLst>
      <p:ext uri="{BB962C8B-B14F-4D97-AF65-F5344CB8AC3E}">
        <p14:creationId xmlns:p14="http://schemas.microsoft.com/office/powerpoint/2010/main" val="280908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350C3-57C5-4222-9C2D-2A87D38FFCF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114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DDFEC8-EDB1-476B-9D86-141AF34D753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807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C02B-0680-49DE-9D83-65086DCCCCC9}"/>
              </a:ext>
            </a:extLst>
          </p:cNvPr>
          <p:cNvSpPr>
            <a:spLocks noGrp="1"/>
          </p:cNvSpPr>
          <p:nvPr>
            <p:ph type="title"/>
          </p:nvPr>
        </p:nvSpPr>
        <p:spPr/>
        <p:txBody>
          <a:bodyPr/>
          <a:lstStyle/>
          <a:p>
            <a:r>
              <a:rPr lang="en-US" dirty="0"/>
              <a:t>Erin Myer’s Culture Map</a:t>
            </a:r>
            <a:endParaRPr lang="ru-RU" dirty="0"/>
          </a:p>
        </p:txBody>
      </p:sp>
      <p:sp>
        <p:nvSpPr>
          <p:cNvPr id="3" name="Text Placeholder 2">
            <a:extLst>
              <a:ext uri="{FF2B5EF4-FFF2-40B4-BE49-F238E27FC236}">
                <a16:creationId xmlns:a16="http://schemas.microsoft.com/office/drawing/2014/main" id="{A65B9FC3-B0F6-452E-8033-C617B1591ECD}"/>
              </a:ext>
            </a:extLst>
          </p:cNvPr>
          <p:cNvSpPr>
            <a:spLocks noGrp="1"/>
          </p:cNvSpPr>
          <p:nvPr>
            <p:ph idx="1"/>
          </p:nvPr>
        </p:nvSpPr>
        <p:spPr/>
        <p:txBody>
          <a:bodyPr/>
          <a:lstStyle/>
          <a:p>
            <a:r>
              <a:rPr lang="en-US" dirty="0"/>
              <a:t>Professor at INSEAD</a:t>
            </a:r>
          </a:p>
          <a:p>
            <a:r>
              <a:rPr lang="en-US" dirty="0"/>
              <a:t>Questionnaire </a:t>
            </a:r>
            <a:r>
              <a:rPr lang="en-US" dirty="0">
                <a:hlinkClick r:id="rId2"/>
              </a:rPr>
              <a:t>https://hbr.org/2014/08/whats-your-cultural-profile</a:t>
            </a:r>
            <a:endParaRPr lang="en-US" dirty="0"/>
          </a:p>
          <a:p>
            <a:r>
              <a:rPr lang="en-US" dirty="0"/>
              <a:t>Article </a:t>
            </a:r>
            <a:r>
              <a:rPr lang="en-US" dirty="0">
                <a:hlinkClick r:id="rId3"/>
              </a:rPr>
              <a:t>https://hbr.org/2014/05/navigating-the-cultural-minefield</a:t>
            </a:r>
            <a:endParaRPr lang="en-US" dirty="0"/>
          </a:p>
          <a:p>
            <a:endParaRPr lang="en-US" dirty="0"/>
          </a:p>
          <a:p>
            <a:endParaRPr lang="en-US" dirty="0"/>
          </a:p>
        </p:txBody>
      </p:sp>
    </p:spTree>
    <p:extLst>
      <p:ext uri="{BB962C8B-B14F-4D97-AF65-F5344CB8AC3E}">
        <p14:creationId xmlns:p14="http://schemas.microsoft.com/office/powerpoint/2010/main" val="215418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A1711C-445B-4794-9F7B-8C0A7322D0FB}"/>
              </a:ext>
            </a:extLst>
          </p:cNvPr>
          <p:cNvPicPr>
            <a:picLocks noChangeAspect="1"/>
          </p:cNvPicPr>
          <p:nvPr/>
        </p:nvPicPr>
        <p:blipFill>
          <a:blip r:embed="rId2"/>
          <a:stretch>
            <a:fillRect/>
          </a:stretch>
        </p:blipFill>
        <p:spPr>
          <a:xfrm>
            <a:off x="728440" y="584791"/>
            <a:ext cx="11463560" cy="5869029"/>
          </a:xfrm>
          <a:prstGeom prst="rect">
            <a:avLst/>
          </a:prstGeom>
        </p:spPr>
      </p:pic>
    </p:spTree>
    <p:extLst>
      <p:ext uri="{BB962C8B-B14F-4D97-AF65-F5344CB8AC3E}">
        <p14:creationId xmlns:p14="http://schemas.microsoft.com/office/powerpoint/2010/main" val="3565062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B4995D-F428-4D16-A5AB-DBC8AC62321E}"/>
              </a:ext>
            </a:extLst>
          </p:cNvPr>
          <p:cNvPicPr>
            <a:picLocks noChangeAspect="1"/>
          </p:cNvPicPr>
          <p:nvPr/>
        </p:nvPicPr>
        <p:blipFill>
          <a:blip r:embed="rId2"/>
          <a:stretch>
            <a:fillRect/>
          </a:stretch>
        </p:blipFill>
        <p:spPr>
          <a:xfrm>
            <a:off x="0" y="109899"/>
            <a:ext cx="12192000" cy="6748101"/>
          </a:xfrm>
          <a:prstGeom prst="rect">
            <a:avLst/>
          </a:prstGeom>
        </p:spPr>
      </p:pic>
    </p:spTree>
    <p:extLst>
      <p:ext uri="{BB962C8B-B14F-4D97-AF65-F5344CB8AC3E}">
        <p14:creationId xmlns:p14="http://schemas.microsoft.com/office/powerpoint/2010/main" val="35037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6553D-6B7D-458C-912E-9468C2FF1851}"/>
              </a:ext>
            </a:extLst>
          </p:cNvPr>
          <p:cNvPicPr>
            <a:picLocks noChangeAspect="1"/>
          </p:cNvPicPr>
          <p:nvPr/>
        </p:nvPicPr>
        <p:blipFill>
          <a:blip r:embed="rId2"/>
          <a:stretch>
            <a:fillRect/>
          </a:stretch>
        </p:blipFill>
        <p:spPr>
          <a:xfrm>
            <a:off x="127591" y="148972"/>
            <a:ext cx="11834037" cy="6560055"/>
          </a:xfrm>
          <a:prstGeom prst="rect">
            <a:avLst/>
          </a:prstGeom>
        </p:spPr>
      </p:pic>
    </p:spTree>
    <p:extLst>
      <p:ext uri="{BB962C8B-B14F-4D97-AF65-F5344CB8AC3E}">
        <p14:creationId xmlns:p14="http://schemas.microsoft.com/office/powerpoint/2010/main" val="365048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60E8-D47C-4566-AD31-D002E595B247}"/>
              </a:ext>
            </a:extLst>
          </p:cNvPr>
          <p:cNvSpPr>
            <a:spLocks noGrp="1"/>
          </p:cNvSpPr>
          <p:nvPr>
            <p:ph type="title"/>
          </p:nvPr>
        </p:nvSpPr>
        <p:spPr/>
        <p:txBody>
          <a:bodyPr/>
          <a:lstStyle/>
          <a:p>
            <a:r>
              <a:rPr lang="en-US" dirty="0"/>
              <a:t>The GLOBE Study</a:t>
            </a:r>
            <a:endParaRPr lang="ru-RU" dirty="0"/>
          </a:p>
        </p:txBody>
      </p:sp>
      <p:sp>
        <p:nvSpPr>
          <p:cNvPr id="3" name="Text Placeholder 2">
            <a:extLst>
              <a:ext uri="{FF2B5EF4-FFF2-40B4-BE49-F238E27FC236}">
                <a16:creationId xmlns:a16="http://schemas.microsoft.com/office/drawing/2014/main" id="{25C97796-C000-4B82-A6B0-063BD072CB7A}"/>
              </a:ext>
            </a:extLst>
          </p:cNvPr>
          <p:cNvSpPr>
            <a:spLocks noGrp="1"/>
          </p:cNvSpPr>
          <p:nvPr>
            <p:ph idx="1"/>
          </p:nvPr>
        </p:nvSpPr>
        <p:spPr>
          <a:xfrm>
            <a:off x="660400" y="1409701"/>
            <a:ext cx="10693400" cy="5448299"/>
          </a:xfrm>
        </p:spPr>
        <p:txBody>
          <a:bodyPr>
            <a:normAutofit/>
          </a:bodyPr>
          <a:lstStyle/>
          <a:p>
            <a:pPr marL="114300" indent="0" algn="just">
              <a:buNone/>
            </a:pPr>
            <a:r>
              <a:rPr lang="en-US" dirty="0"/>
              <a:t>GLOBE is an acronym for Global Leadership and Organizational Behavior Effectiveness</a:t>
            </a:r>
          </a:p>
          <a:p>
            <a:pPr marL="114300" indent="0" algn="just">
              <a:buNone/>
            </a:pPr>
            <a:r>
              <a:rPr lang="en-US" dirty="0"/>
              <a:t>questions:</a:t>
            </a:r>
          </a:p>
          <a:p>
            <a:pPr algn="just"/>
            <a:r>
              <a:rPr lang="en-US" dirty="0"/>
              <a:t>Are there leadership behaviors, attributes, and organizational practices that are generally accepted and effective across cultures? in some cultures only?</a:t>
            </a:r>
          </a:p>
          <a:p>
            <a:pPr algn="just"/>
            <a:r>
              <a:rPr lang="en-US" dirty="0"/>
              <a:t>How much do leadership attributes that are traced back to social and organizational contexts affect the effectiveness of specific leadership behavior and its acceptance by subordinates?</a:t>
            </a:r>
          </a:p>
          <a:p>
            <a:pPr algn="just"/>
            <a:r>
              <a:rPr lang="en-US" dirty="0"/>
              <a:t>How much do behaviors and attributes in specific cultures influence the economic, physical, and psychological well-being of the members of societies?</a:t>
            </a:r>
          </a:p>
        </p:txBody>
      </p:sp>
    </p:spTree>
    <p:extLst>
      <p:ext uri="{BB962C8B-B14F-4D97-AF65-F5344CB8AC3E}">
        <p14:creationId xmlns:p14="http://schemas.microsoft.com/office/powerpoint/2010/main" val="293454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Изображение выглядит как диаграмма&#10;&#10;Автоматически созданное описание">
            <a:extLst>
              <a:ext uri="{FF2B5EF4-FFF2-40B4-BE49-F238E27FC236}">
                <a16:creationId xmlns:a16="http://schemas.microsoft.com/office/drawing/2014/main" id="{A9E311D1-AA4E-15F2-CBDB-100DF28831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841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63C8-5221-432D-8FCD-60E2FA614645}"/>
              </a:ext>
            </a:extLst>
          </p:cNvPr>
          <p:cNvSpPr>
            <a:spLocks noGrp="1"/>
          </p:cNvSpPr>
          <p:nvPr>
            <p:ph type="title"/>
          </p:nvPr>
        </p:nvSpPr>
        <p:spPr/>
        <p:txBody>
          <a:bodyPr/>
          <a:lstStyle/>
          <a:p>
            <a:r>
              <a:rPr lang="en-US" dirty="0"/>
              <a:t>Development of cultures</a:t>
            </a:r>
            <a:endParaRPr lang="ru-RU" dirty="0"/>
          </a:p>
        </p:txBody>
      </p:sp>
      <p:sp>
        <p:nvSpPr>
          <p:cNvPr id="3" name="Text Placeholder 2">
            <a:extLst>
              <a:ext uri="{FF2B5EF4-FFF2-40B4-BE49-F238E27FC236}">
                <a16:creationId xmlns:a16="http://schemas.microsoft.com/office/drawing/2014/main" id="{8F85BBED-55EF-4096-AE38-3844135FED77}"/>
              </a:ext>
            </a:extLst>
          </p:cNvPr>
          <p:cNvSpPr>
            <a:spLocks noGrp="1"/>
          </p:cNvSpPr>
          <p:nvPr>
            <p:ph idx="1"/>
          </p:nvPr>
        </p:nvSpPr>
        <p:spPr>
          <a:xfrm>
            <a:off x="838200" y="1549400"/>
            <a:ext cx="10515600" cy="5219699"/>
          </a:xfrm>
        </p:spPr>
        <p:txBody>
          <a:bodyPr>
            <a:normAutofit/>
          </a:bodyPr>
          <a:lstStyle/>
          <a:p>
            <a:pPr>
              <a:lnSpc>
                <a:spcPct val="150000"/>
              </a:lnSpc>
            </a:pPr>
            <a:r>
              <a:rPr lang="en-US" dirty="0"/>
              <a:t>Cultures undergo changes over time</a:t>
            </a:r>
          </a:p>
          <a:p>
            <a:pPr>
              <a:lnSpc>
                <a:spcPct val="150000"/>
              </a:lnSpc>
            </a:pPr>
            <a:r>
              <a:rPr lang="en-US" dirty="0"/>
              <a:t>Cultural convergence and divergence</a:t>
            </a:r>
          </a:p>
          <a:p>
            <a:pPr>
              <a:lnSpc>
                <a:spcPct val="150000"/>
              </a:lnSpc>
            </a:pPr>
            <a:r>
              <a:rPr lang="en-US" dirty="0"/>
              <a:t>Macro level and micro level</a:t>
            </a:r>
          </a:p>
          <a:p>
            <a:pPr>
              <a:lnSpc>
                <a:spcPct val="150000"/>
              </a:lnSpc>
            </a:pPr>
            <a:r>
              <a:rPr lang="en-US" dirty="0"/>
              <a:t>Value shift between generations</a:t>
            </a:r>
          </a:p>
          <a:p>
            <a:pPr>
              <a:lnSpc>
                <a:spcPct val="150000"/>
              </a:lnSpc>
            </a:pPr>
            <a:r>
              <a:rPr lang="en-US" dirty="0"/>
              <a:t>Globalization process</a:t>
            </a:r>
          </a:p>
          <a:p>
            <a:pPr>
              <a:lnSpc>
                <a:spcPct val="150000"/>
              </a:lnSpc>
            </a:pPr>
            <a:r>
              <a:rPr lang="en-US" dirty="0"/>
              <a:t>Professional cultures</a:t>
            </a:r>
            <a:endParaRPr lang="ru-RU" dirty="0"/>
          </a:p>
        </p:txBody>
      </p:sp>
    </p:spTree>
    <p:extLst>
      <p:ext uri="{BB962C8B-B14F-4D97-AF65-F5344CB8AC3E}">
        <p14:creationId xmlns:p14="http://schemas.microsoft.com/office/powerpoint/2010/main" val="280596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lture Map: Decoding How People Think, Lead, and Get Things Done Across  Cultures: Amazon.co.uk: Erin Meyer: 9781610392761: Books">
            <a:extLst>
              <a:ext uri="{FF2B5EF4-FFF2-40B4-BE49-F238E27FC236}">
                <a16:creationId xmlns:a16="http://schemas.microsoft.com/office/drawing/2014/main" id="{715CAB8A-89FB-7D25-747E-BD544EA29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 y="10173"/>
            <a:ext cx="3021640" cy="459887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iding The Waves of Culture: Understanding Diversity in Global Business:  Charles Hampden-Turner, Fons Trompenaars: 9780786311255: Amazon.com: Books">
            <a:extLst>
              <a:ext uri="{FF2B5EF4-FFF2-40B4-BE49-F238E27FC236}">
                <a16:creationId xmlns:a16="http://schemas.microsoft.com/office/drawing/2014/main" id="{ED0419C3-2661-6F96-BC5C-89D7E7CC5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153" y="1786269"/>
            <a:ext cx="3120989" cy="4588697"/>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Изображение выглядит как диаграмма&#10;&#10;Автоматически созданное описание">
            <a:extLst>
              <a:ext uri="{FF2B5EF4-FFF2-40B4-BE49-F238E27FC236}">
                <a16:creationId xmlns:a16="http://schemas.microsoft.com/office/drawing/2014/main" id="{E3AE6553-3943-EAA5-D2A9-8E1616771F2D}"/>
              </a:ext>
            </a:extLst>
          </p:cNvPr>
          <p:cNvPicPr>
            <a:picLocks noChangeAspect="1"/>
          </p:cNvPicPr>
          <p:nvPr/>
        </p:nvPicPr>
        <p:blipFill>
          <a:blip r:embed="rId4"/>
          <a:stretch>
            <a:fillRect/>
          </a:stretch>
        </p:blipFill>
        <p:spPr>
          <a:xfrm>
            <a:off x="6008195" y="20346"/>
            <a:ext cx="3120990" cy="4588697"/>
          </a:xfrm>
          <a:prstGeom prst="rect">
            <a:avLst/>
          </a:prstGeom>
        </p:spPr>
      </p:pic>
      <p:pic>
        <p:nvPicPr>
          <p:cNvPr id="5" name="Рисунок 4" descr="Изображение выглядит как карта&#10;&#10;Автоматически созданное описание">
            <a:extLst>
              <a:ext uri="{FF2B5EF4-FFF2-40B4-BE49-F238E27FC236}">
                <a16:creationId xmlns:a16="http://schemas.microsoft.com/office/drawing/2014/main" id="{D1BED111-5F20-EE34-6601-DDD29B7F6E8D}"/>
              </a:ext>
            </a:extLst>
          </p:cNvPr>
          <p:cNvPicPr>
            <a:picLocks noChangeAspect="1"/>
          </p:cNvPicPr>
          <p:nvPr/>
        </p:nvPicPr>
        <p:blipFill>
          <a:blip r:embed="rId5"/>
          <a:stretch>
            <a:fillRect/>
          </a:stretch>
        </p:blipFill>
        <p:spPr>
          <a:xfrm>
            <a:off x="9129185" y="1701209"/>
            <a:ext cx="3059769" cy="4598870"/>
          </a:xfrm>
          <a:prstGeom prst="rect">
            <a:avLst/>
          </a:prstGeom>
        </p:spPr>
      </p:pic>
    </p:spTree>
    <p:extLst>
      <p:ext uri="{BB962C8B-B14F-4D97-AF65-F5344CB8AC3E}">
        <p14:creationId xmlns:p14="http://schemas.microsoft.com/office/powerpoint/2010/main" val="275545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A8CD-63F3-445D-BFE0-C07AB2CCDFC2}"/>
              </a:ext>
            </a:extLst>
          </p:cNvPr>
          <p:cNvSpPr>
            <a:spLocks noGrp="1"/>
          </p:cNvSpPr>
          <p:nvPr>
            <p:ph type="title"/>
          </p:nvPr>
        </p:nvSpPr>
        <p:spPr/>
        <p:txBody>
          <a:bodyPr/>
          <a:lstStyle/>
          <a:p>
            <a:r>
              <a:rPr lang="en-US" dirty="0"/>
              <a:t>Summary</a:t>
            </a:r>
            <a:endParaRPr lang="ru-RU" dirty="0"/>
          </a:p>
        </p:txBody>
      </p:sp>
      <p:sp>
        <p:nvSpPr>
          <p:cNvPr id="3" name="Text Placeholder 2">
            <a:extLst>
              <a:ext uri="{FF2B5EF4-FFF2-40B4-BE49-F238E27FC236}">
                <a16:creationId xmlns:a16="http://schemas.microsoft.com/office/drawing/2014/main" id="{405AF728-FDD9-44AD-BED1-F751A609A137}"/>
              </a:ext>
            </a:extLst>
          </p:cNvPr>
          <p:cNvSpPr>
            <a:spLocks noGrp="1"/>
          </p:cNvSpPr>
          <p:nvPr>
            <p:ph idx="1"/>
          </p:nvPr>
        </p:nvSpPr>
        <p:spPr/>
        <p:txBody>
          <a:bodyPr>
            <a:normAutofit/>
          </a:bodyPr>
          <a:lstStyle/>
          <a:p>
            <a:r>
              <a:rPr lang="en-US" dirty="0"/>
              <a:t>We learned how cultural environment may influence HRM</a:t>
            </a:r>
          </a:p>
          <a:p>
            <a:r>
              <a:rPr lang="en-US" dirty="0"/>
              <a:t>We are able to compare various cultural studies</a:t>
            </a:r>
          </a:p>
          <a:p>
            <a:r>
              <a:rPr lang="en-US" dirty="0"/>
              <a:t>We understand the convergence and divergence of HRM and work practices.</a:t>
            </a:r>
            <a:endParaRPr lang="ru-RU" dirty="0"/>
          </a:p>
        </p:txBody>
      </p:sp>
    </p:spTree>
    <p:extLst>
      <p:ext uri="{BB962C8B-B14F-4D97-AF65-F5344CB8AC3E}">
        <p14:creationId xmlns:p14="http://schemas.microsoft.com/office/powerpoint/2010/main" val="199735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context of IHRM</a:t>
            </a:r>
          </a:p>
        </p:txBody>
      </p:sp>
      <p:sp>
        <p:nvSpPr>
          <p:cNvPr id="3" name="Text Placeholder 2"/>
          <p:cNvSpPr>
            <a:spLocks noGrp="1"/>
          </p:cNvSpPr>
          <p:nvPr>
            <p:ph type="body" idx="1"/>
          </p:nvPr>
        </p:nvSpPr>
        <p:spPr/>
        <p:txBody>
          <a:bodyPr/>
          <a:lstStyle/>
          <a:p>
            <a:r>
              <a:rPr lang="en-US" dirty="0"/>
              <a:t>Module 3</a:t>
            </a:r>
          </a:p>
        </p:txBody>
      </p:sp>
    </p:spTree>
    <p:extLst>
      <p:ext uri="{BB962C8B-B14F-4D97-AF65-F5344CB8AC3E}">
        <p14:creationId xmlns:p14="http://schemas.microsoft.com/office/powerpoint/2010/main" val="1505394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602B-EC79-41A6-B4BF-4823266AA1F5}"/>
              </a:ext>
            </a:extLst>
          </p:cNvPr>
          <p:cNvSpPr>
            <a:spLocks noGrp="1"/>
          </p:cNvSpPr>
          <p:nvPr>
            <p:ph type="title"/>
          </p:nvPr>
        </p:nvSpPr>
        <p:spPr/>
        <p:txBody>
          <a:bodyPr/>
          <a:lstStyle/>
          <a:p>
            <a:r>
              <a:rPr lang="en-US" dirty="0"/>
              <a:t>Module 3 objectives</a:t>
            </a:r>
            <a:endParaRPr lang="ru-RU" dirty="0"/>
          </a:p>
        </p:txBody>
      </p:sp>
      <p:sp>
        <p:nvSpPr>
          <p:cNvPr id="3" name="Text Placeholder 2">
            <a:extLst>
              <a:ext uri="{FF2B5EF4-FFF2-40B4-BE49-F238E27FC236}">
                <a16:creationId xmlns:a16="http://schemas.microsoft.com/office/drawing/2014/main" id="{9C6EA831-9A25-4F5B-B736-ACD9F96068C7}"/>
              </a:ext>
            </a:extLst>
          </p:cNvPr>
          <p:cNvSpPr>
            <a:spLocks noGrp="1"/>
          </p:cNvSpPr>
          <p:nvPr>
            <p:ph idx="1"/>
          </p:nvPr>
        </p:nvSpPr>
        <p:spPr>
          <a:xfrm>
            <a:off x="838200" y="1627004"/>
            <a:ext cx="11163300" cy="4805995"/>
          </a:xfrm>
        </p:spPr>
        <p:txBody>
          <a:bodyPr>
            <a:normAutofit/>
          </a:bodyPr>
          <a:lstStyle/>
          <a:p>
            <a:pPr marL="114300" indent="0">
              <a:buNone/>
            </a:pPr>
            <a:r>
              <a:rPr lang="en-US" dirty="0"/>
              <a:t>We examine how international growth places demands on management, and the factors that impact how managers respond to these challenges.</a:t>
            </a:r>
          </a:p>
          <a:p>
            <a:pPr marL="114300" indent="0">
              <a:buNone/>
            </a:pPr>
            <a:r>
              <a:rPr lang="en-US" dirty="0"/>
              <a:t>HR activities are influenced by organizational factors. </a:t>
            </a:r>
          </a:p>
          <a:p>
            <a:pPr marL="114300" indent="0">
              <a:buNone/>
            </a:pPr>
            <a:endParaRPr lang="en-US" dirty="0"/>
          </a:p>
          <a:p>
            <a:pPr marL="114300" indent="0">
              <a:buNone/>
            </a:pPr>
            <a:r>
              <a:rPr lang="en-US" dirty="0"/>
              <a:t>We discuss the following aspects:</a:t>
            </a:r>
          </a:p>
          <a:p>
            <a:r>
              <a:rPr lang="en-US" dirty="0"/>
              <a:t>issues of standardization and localization</a:t>
            </a:r>
          </a:p>
          <a:p>
            <a:r>
              <a:rPr lang="en-US" dirty="0"/>
              <a:t>structural responses to international growth</a:t>
            </a:r>
          </a:p>
          <a:p>
            <a:r>
              <a:rPr lang="en-US" dirty="0"/>
              <a:t>control and coordination mechanisms</a:t>
            </a:r>
          </a:p>
          <a:p>
            <a:r>
              <a:rPr lang="en-US" dirty="0"/>
              <a:t>effect of responses on HRM approaches and activities</a:t>
            </a:r>
            <a:endParaRPr lang="ru-RU" dirty="0"/>
          </a:p>
        </p:txBody>
      </p:sp>
    </p:spTree>
    <p:extLst>
      <p:ext uri="{BB962C8B-B14F-4D97-AF65-F5344CB8AC3E}">
        <p14:creationId xmlns:p14="http://schemas.microsoft.com/office/powerpoint/2010/main" val="63317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8F79-D16F-4A39-9E04-19809C93F4E9}"/>
              </a:ext>
            </a:extLst>
          </p:cNvPr>
          <p:cNvSpPr>
            <a:spLocks noGrp="1"/>
          </p:cNvSpPr>
          <p:nvPr>
            <p:ph type="title"/>
          </p:nvPr>
        </p:nvSpPr>
        <p:spPr>
          <a:xfrm>
            <a:off x="773893" y="136525"/>
            <a:ext cx="11353800" cy="1325563"/>
          </a:xfrm>
        </p:spPr>
        <p:txBody>
          <a:bodyPr/>
          <a:lstStyle/>
          <a:p>
            <a:r>
              <a:rPr lang="en-US" dirty="0"/>
              <a:t>Management demands</a:t>
            </a:r>
            <a:endParaRPr lang="ru-RU" dirty="0"/>
          </a:p>
        </p:txBody>
      </p:sp>
      <p:pic>
        <p:nvPicPr>
          <p:cNvPr id="4" name="Picture 3">
            <a:extLst>
              <a:ext uri="{FF2B5EF4-FFF2-40B4-BE49-F238E27FC236}">
                <a16:creationId xmlns:a16="http://schemas.microsoft.com/office/drawing/2014/main" id="{B0A2F25B-A6C8-42B3-B95E-3A8064833EC7}"/>
              </a:ext>
            </a:extLst>
          </p:cNvPr>
          <p:cNvPicPr>
            <a:picLocks noChangeAspect="1"/>
          </p:cNvPicPr>
          <p:nvPr/>
        </p:nvPicPr>
        <p:blipFill>
          <a:blip r:embed="rId2"/>
          <a:stretch>
            <a:fillRect/>
          </a:stretch>
        </p:blipFill>
        <p:spPr>
          <a:xfrm>
            <a:off x="773893" y="1299395"/>
            <a:ext cx="11353800" cy="5558605"/>
          </a:xfrm>
          <a:prstGeom prst="rect">
            <a:avLst/>
          </a:prstGeom>
        </p:spPr>
      </p:pic>
    </p:spTree>
    <p:extLst>
      <p:ext uri="{BB962C8B-B14F-4D97-AF65-F5344CB8AC3E}">
        <p14:creationId xmlns:p14="http://schemas.microsoft.com/office/powerpoint/2010/main" val="220315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3CDF8C-789A-E888-4491-DF597B228B63}"/>
              </a:ext>
            </a:extLst>
          </p:cNvPr>
          <p:cNvSpPr>
            <a:spLocks noGrp="1"/>
          </p:cNvSpPr>
          <p:nvPr>
            <p:ph type="title"/>
          </p:nvPr>
        </p:nvSpPr>
        <p:spPr/>
        <p:txBody>
          <a:bodyPr/>
          <a:lstStyle/>
          <a:p>
            <a:r>
              <a:rPr lang="en-US" dirty="0"/>
              <a:t>Internationalization strategy </a:t>
            </a:r>
            <a:endParaRPr lang="ru-RU" dirty="0"/>
          </a:p>
        </p:txBody>
      </p:sp>
      <p:sp>
        <p:nvSpPr>
          <p:cNvPr id="3" name="Объект 2">
            <a:extLst>
              <a:ext uri="{FF2B5EF4-FFF2-40B4-BE49-F238E27FC236}">
                <a16:creationId xmlns:a16="http://schemas.microsoft.com/office/drawing/2014/main" id="{8279DB2B-2C8B-B977-20A9-8458ECF2FB42}"/>
              </a:ext>
            </a:extLst>
          </p:cNvPr>
          <p:cNvSpPr>
            <a:spLocks noGrp="1"/>
          </p:cNvSpPr>
          <p:nvPr>
            <p:ph idx="1"/>
          </p:nvPr>
        </p:nvSpPr>
        <p:spPr/>
        <p:txBody>
          <a:bodyPr/>
          <a:lstStyle/>
          <a:p>
            <a:r>
              <a:rPr lang="en-US" b="1" i="0" dirty="0">
                <a:solidFill>
                  <a:srgbClr val="374151"/>
                </a:solidFill>
                <a:effectLst/>
                <a:latin typeface="Söhne"/>
              </a:rPr>
              <a:t>Internationalization strategy </a:t>
            </a:r>
            <a:r>
              <a:rPr lang="en-US" b="0" i="0" dirty="0">
                <a:solidFill>
                  <a:srgbClr val="374151"/>
                </a:solidFill>
                <a:effectLst/>
                <a:latin typeface="Söhne"/>
              </a:rPr>
              <a:t>refers to the plan and approach a company takes to expand its operations beyond its home country's borders.</a:t>
            </a:r>
          </a:p>
          <a:p>
            <a:endParaRPr lang="en-US" b="0" i="0" dirty="0">
              <a:solidFill>
                <a:srgbClr val="374151"/>
              </a:solidFill>
              <a:effectLst/>
              <a:latin typeface="Söhne"/>
            </a:endParaRPr>
          </a:p>
          <a:p>
            <a:r>
              <a:rPr lang="en-US" b="0" i="0" dirty="0">
                <a:solidFill>
                  <a:srgbClr val="374151"/>
                </a:solidFill>
                <a:effectLst/>
                <a:latin typeface="Söhne"/>
              </a:rPr>
              <a:t>An effective internationalization strategy requires a comprehensive understanding of the </a:t>
            </a:r>
            <a:r>
              <a:rPr lang="en-US" b="1" i="0" dirty="0">
                <a:solidFill>
                  <a:srgbClr val="374151"/>
                </a:solidFill>
                <a:effectLst/>
                <a:latin typeface="Söhne"/>
              </a:rPr>
              <a:t>external and internal factors </a:t>
            </a:r>
            <a:r>
              <a:rPr lang="en-US" b="0" i="0" dirty="0">
                <a:solidFill>
                  <a:srgbClr val="374151"/>
                </a:solidFill>
                <a:effectLst/>
                <a:latin typeface="Söhne"/>
              </a:rPr>
              <a:t>that affect the company's ability to operate successfully in foreign markets, including economic, political, cultural, and legal factors.</a:t>
            </a:r>
            <a:endParaRPr lang="ru-RU" dirty="0"/>
          </a:p>
        </p:txBody>
      </p:sp>
    </p:spTree>
    <p:extLst>
      <p:ext uri="{BB962C8B-B14F-4D97-AF65-F5344CB8AC3E}">
        <p14:creationId xmlns:p14="http://schemas.microsoft.com/office/powerpoint/2010/main" val="383806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tages of Internationalization PowerPoint Presentation Slides - PPT Template">
            <a:extLst>
              <a:ext uri="{FF2B5EF4-FFF2-40B4-BE49-F238E27FC236}">
                <a16:creationId xmlns:a16="http://schemas.microsoft.com/office/drawing/2014/main" id="{23A34143-5BEF-FE45-091A-582F68A95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8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tages of Internationalization PowerPoint Presentation Slides - PPT Template">
            <a:extLst>
              <a:ext uri="{FF2B5EF4-FFF2-40B4-BE49-F238E27FC236}">
                <a16:creationId xmlns:a16="http://schemas.microsoft.com/office/drawing/2014/main" id="{69B2CDB0-0C12-8656-46B8-4D1832E05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0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957330-5CC6-4E25-AEAD-901AAAC1314A}"/>
              </a:ext>
            </a:extLst>
          </p:cNvPr>
          <p:cNvPicPr>
            <a:picLocks noChangeAspect="1"/>
          </p:cNvPicPr>
          <p:nvPr/>
        </p:nvPicPr>
        <p:blipFill>
          <a:blip r:embed="rId2"/>
          <a:stretch>
            <a:fillRect/>
          </a:stretch>
        </p:blipFill>
        <p:spPr>
          <a:xfrm>
            <a:off x="795337" y="45573"/>
            <a:ext cx="9161463" cy="6766854"/>
          </a:xfrm>
          <a:prstGeom prst="rect">
            <a:avLst/>
          </a:prstGeom>
        </p:spPr>
      </p:pic>
    </p:spTree>
    <p:extLst>
      <p:ext uri="{BB962C8B-B14F-4D97-AF65-F5344CB8AC3E}">
        <p14:creationId xmlns:p14="http://schemas.microsoft.com/office/powerpoint/2010/main" val="3893390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lancing the standardisation and localisation of HRM in MNEs. (Mainly... |  Download Scientific Diagram">
            <a:extLst>
              <a:ext uri="{FF2B5EF4-FFF2-40B4-BE49-F238E27FC236}">
                <a16:creationId xmlns:a16="http://schemas.microsoft.com/office/drawing/2014/main" id="{D8C49223-FFFA-4AE6-AEF7-C402834D3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2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523ED4-F50B-2497-25EB-0587DE7B07F9}"/>
              </a:ext>
            </a:extLst>
          </p:cNvPr>
          <p:cNvSpPr>
            <a:spLocks noGrp="1"/>
          </p:cNvSpPr>
          <p:nvPr>
            <p:ph type="title"/>
          </p:nvPr>
        </p:nvSpPr>
        <p:spPr/>
        <p:txBody>
          <a:bodyPr/>
          <a:lstStyle/>
          <a:p>
            <a:r>
              <a:rPr lang="en-US" dirty="0"/>
              <a:t>Impact of internationalization strategy on IHRM practices </a:t>
            </a:r>
            <a:endParaRPr lang="ru-RU" dirty="0"/>
          </a:p>
        </p:txBody>
      </p:sp>
      <p:sp>
        <p:nvSpPr>
          <p:cNvPr id="3" name="Текст 2">
            <a:extLst>
              <a:ext uri="{FF2B5EF4-FFF2-40B4-BE49-F238E27FC236}">
                <a16:creationId xmlns:a16="http://schemas.microsoft.com/office/drawing/2014/main" id="{7B21129B-02A1-7BCC-A34E-B35DF1A7750F}"/>
              </a:ext>
            </a:extLst>
          </p:cNvPr>
          <p:cNvSpPr>
            <a:spLocks noGrp="1"/>
          </p:cNvSpPr>
          <p:nvPr>
            <p:ph type="body" idx="1"/>
          </p:nvPr>
        </p:nvSpPr>
        <p:spPr/>
        <p:txBody>
          <a:bodyPr/>
          <a:lstStyle/>
          <a:p>
            <a:r>
              <a:rPr lang="en-US" dirty="0"/>
              <a:t>Globalization approach</a:t>
            </a:r>
            <a:endParaRPr lang="ru-RU" dirty="0"/>
          </a:p>
        </p:txBody>
      </p:sp>
      <p:sp>
        <p:nvSpPr>
          <p:cNvPr id="4" name="Объект 3">
            <a:extLst>
              <a:ext uri="{FF2B5EF4-FFF2-40B4-BE49-F238E27FC236}">
                <a16:creationId xmlns:a16="http://schemas.microsoft.com/office/drawing/2014/main" id="{233DBCB1-122D-1577-DAA1-ED034DC69616}"/>
              </a:ext>
            </a:extLst>
          </p:cNvPr>
          <p:cNvSpPr>
            <a:spLocks noGrp="1"/>
          </p:cNvSpPr>
          <p:nvPr>
            <p:ph sz="half" idx="2"/>
          </p:nvPr>
        </p:nvSpPr>
        <p:spPr/>
        <p:txBody>
          <a:bodyPr>
            <a:normAutofit/>
          </a:bodyPr>
          <a:lstStyle/>
          <a:p>
            <a:r>
              <a:rPr lang="en-US" dirty="0"/>
              <a:t>Consistent HR practices across all its international operations</a:t>
            </a:r>
          </a:p>
          <a:p>
            <a:r>
              <a:rPr lang="en-US" dirty="0"/>
              <a:t>Standardized HR policies and practices, such as performance management, compensation, and benefits, that are consistent across all markets.</a:t>
            </a:r>
            <a:endParaRPr lang="ru-RU" dirty="0"/>
          </a:p>
        </p:txBody>
      </p:sp>
      <p:sp>
        <p:nvSpPr>
          <p:cNvPr id="5" name="Текст 4">
            <a:extLst>
              <a:ext uri="{FF2B5EF4-FFF2-40B4-BE49-F238E27FC236}">
                <a16:creationId xmlns:a16="http://schemas.microsoft.com/office/drawing/2014/main" id="{6FD47C41-D3F4-D209-2E5E-DF43906E18C9}"/>
              </a:ext>
            </a:extLst>
          </p:cNvPr>
          <p:cNvSpPr>
            <a:spLocks noGrp="1"/>
          </p:cNvSpPr>
          <p:nvPr>
            <p:ph type="body" sz="quarter" idx="3"/>
          </p:nvPr>
        </p:nvSpPr>
        <p:spPr/>
        <p:txBody>
          <a:bodyPr/>
          <a:lstStyle/>
          <a:p>
            <a:r>
              <a:rPr lang="en-US" dirty="0"/>
              <a:t>Localization approach</a:t>
            </a:r>
            <a:endParaRPr lang="ru-RU" dirty="0"/>
          </a:p>
        </p:txBody>
      </p:sp>
      <p:sp>
        <p:nvSpPr>
          <p:cNvPr id="6" name="Объект 5">
            <a:extLst>
              <a:ext uri="{FF2B5EF4-FFF2-40B4-BE49-F238E27FC236}">
                <a16:creationId xmlns:a16="http://schemas.microsoft.com/office/drawing/2014/main" id="{2B8E8C6D-A32B-9EA4-DB28-6808A2A2435B}"/>
              </a:ext>
            </a:extLst>
          </p:cNvPr>
          <p:cNvSpPr>
            <a:spLocks noGrp="1"/>
          </p:cNvSpPr>
          <p:nvPr>
            <p:ph sz="quarter" idx="4"/>
          </p:nvPr>
        </p:nvSpPr>
        <p:spPr/>
        <p:txBody>
          <a:bodyPr>
            <a:normAutofit/>
          </a:bodyPr>
          <a:lstStyle/>
          <a:p>
            <a:r>
              <a:rPr lang="en-US" dirty="0"/>
              <a:t>HR practices that are tailored to each local market.</a:t>
            </a:r>
          </a:p>
          <a:p>
            <a:r>
              <a:rPr lang="en-US" dirty="0"/>
              <a:t>Adapting HR policies and practices to fit local cultural and legal contexts, such as recruitment and selection practices that consider local labor laws, cultural norms, and language requirements.</a:t>
            </a:r>
            <a:endParaRPr lang="ru-RU" dirty="0"/>
          </a:p>
        </p:txBody>
      </p:sp>
    </p:spTree>
    <p:extLst>
      <p:ext uri="{BB962C8B-B14F-4D97-AF65-F5344CB8AC3E}">
        <p14:creationId xmlns:p14="http://schemas.microsoft.com/office/powerpoint/2010/main" val="3312475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41BF7F-5FBC-6B79-8AD6-7C0D46DACE9B}"/>
              </a:ext>
            </a:extLst>
          </p:cNvPr>
          <p:cNvSpPr>
            <a:spLocks noGrp="1"/>
          </p:cNvSpPr>
          <p:nvPr>
            <p:ph type="title"/>
          </p:nvPr>
        </p:nvSpPr>
        <p:spPr/>
        <p:txBody>
          <a:bodyPr/>
          <a:lstStyle/>
          <a:p>
            <a:r>
              <a:rPr lang="en-US" dirty="0"/>
              <a:t>FACTORS DRIVING LOCALIZATION</a:t>
            </a:r>
            <a:endParaRPr lang="ru-RU" dirty="0"/>
          </a:p>
        </p:txBody>
      </p:sp>
      <p:sp>
        <p:nvSpPr>
          <p:cNvPr id="3" name="Объект 2">
            <a:extLst>
              <a:ext uri="{FF2B5EF4-FFF2-40B4-BE49-F238E27FC236}">
                <a16:creationId xmlns:a16="http://schemas.microsoft.com/office/drawing/2014/main" id="{EBA3FB46-8D63-B4DA-6CFE-3579279C36F6}"/>
              </a:ext>
            </a:extLst>
          </p:cNvPr>
          <p:cNvSpPr>
            <a:spLocks noGrp="1"/>
          </p:cNvSpPr>
          <p:nvPr>
            <p:ph idx="1"/>
          </p:nvPr>
        </p:nvSpPr>
        <p:spPr/>
        <p:txBody>
          <a:bodyPr/>
          <a:lstStyle/>
          <a:p>
            <a:r>
              <a:rPr lang="en-US" b="1" dirty="0"/>
              <a:t>The cultural environment</a:t>
            </a:r>
            <a:r>
              <a:rPr lang="en-US" dirty="0"/>
              <a:t>: cultures where work is based on social relationships may value a more complete balance of intrinsic and extrinsic rewards, while cultures characterized by personal independence (‘individualism’), as well as rapidly changing personal and social contexts, may emphasize extrinsic rewards.</a:t>
            </a:r>
          </a:p>
          <a:p>
            <a:endParaRPr lang="en-US" dirty="0"/>
          </a:p>
          <a:p>
            <a:r>
              <a:rPr lang="en-US" b="1" dirty="0"/>
              <a:t>The institutional environment: </a:t>
            </a:r>
            <a:r>
              <a:rPr lang="en-US" dirty="0"/>
              <a:t>institutional norms and values may be based on the features of a national business system(education system, legal system, tax system, exchange rates, social welfare system, </a:t>
            </a:r>
            <a:r>
              <a:rPr lang="en-US" dirty="0" err="1"/>
              <a:t>labour</a:t>
            </a:r>
            <a:r>
              <a:rPr lang="en-US" dirty="0"/>
              <a:t> unions, </a:t>
            </a:r>
            <a:r>
              <a:rPr lang="en-US" dirty="0" err="1"/>
              <a:t>etc</a:t>
            </a:r>
            <a:r>
              <a:rPr lang="en-US" dirty="0"/>
              <a:t>).</a:t>
            </a:r>
            <a:endParaRPr lang="ru-RU" dirty="0"/>
          </a:p>
        </p:txBody>
      </p:sp>
    </p:spTree>
    <p:extLst>
      <p:ext uri="{BB962C8B-B14F-4D97-AF65-F5344CB8AC3E}">
        <p14:creationId xmlns:p14="http://schemas.microsoft.com/office/powerpoint/2010/main" val="2916057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90E438-5CAF-4D9F-4D74-FF27AA85F0B7}"/>
              </a:ext>
            </a:extLst>
          </p:cNvPr>
          <p:cNvSpPr>
            <a:spLocks noGrp="1"/>
          </p:cNvSpPr>
          <p:nvPr>
            <p:ph type="title"/>
          </p:nvPr>
        </p:nvSpPr>
        <p:spPr/>
        <p:txBody>
          <a:bodyPr/>
          <a:lstStyle/>
          <a:p>
            <a:r>
              <a:rPr lang="en-US" b="0" i="0" dirty="0">
                <a:solidFill>
                  <a:srgbClr val="374151"/>
                </a:solidFill>
                <a:effectLst/>
                <a:latin typeface="Söhne"/>
              </a:rPr>
              <a:t>Organizational structure</a:t>
            </a:r>
            <a:endParaRPr lang="ru-RU" dirty="0"/>
          </a:p>
        </p:txBody>
      </p:sp>
      <p:sp>
        <p:nvSpPr>
          <p:cNvPr id="3" name="Объект 2">
            <a:extLst>
              <a:ext uri="{FF2B5EF4-FFF2-40B4-BE49-F238E27FC236}">
                <a16:creationId xmlns:a16="http://schemas.microsoft.com/office/drawing/2014/main" id="{59C2D90E-75AD-5728-8975-3C39F07C059A}"/>
              </a:ext>
            </a:extLst>
          </p:cNvPr>
          <p:cNvSpPr>
            <a:spLocks noGrp="1"/>
          </p:cNvSpPr>
          <p:nvPr>
            <p:ph idx="1"/>
          </p:nvPr>
        </p:nvSpPr>
        <p:spPr/>
        <p:txBody>
          <a:bodyPr/>
          <a:lstStyle/>
          <a:p>
            <a:pPr marL="0" indent="0">
              <a:buNone/>
            </a:pPr>
            <a:r>
              <a:rPr lang="en-US" b="0" i="0" dirty="0">
                <a:solidFill>
                  <a:srgbClr val="374151"/>
                </a:solidFill>
                <a:effectLst/>
                <a:latin typeface="Söhne"/>
              </a:rPr>
              <a:t>Organizational structure refers to </a:t>
            </a:r>
            <a:r>
              <a:rPr lang="en-US" b="1" i="0" dirty="0">
                <a:solidFill>
                  <a:srgbClr val="374151"/>
                </a:solidFill>
                <a:effectLst/>
                <a:latin typeface="Söhne"/>
              </a:rPr>
              <a:t>the way an organization arranges its lines of authority, communications, and roles to achieve its goals.</a:t>
            </a:r>
          </a:p>
          <a:p>
            <a:pPr marL="0" indent="0">
              <a:buNone/>
            </a:pPr>
            <a:endParaRPr lang="en-US" dirty="0">
              <a:solidFill>
                <a:srgbClr val="374151"/>
              </a:solidFill>
              <a:latin typeface="Söhne"/>
            </a:endParaRPr>
          </a:p>
          <a:p>
            <a:pPr marL="0" indent="0">
              <a:buNone/>
            </a:pPr>
            <a:r>
              <a:rPr lang="en-US" b="0" i="0" dirty="0">
                <a:solidFill>
                  <a:srgbClr val="374151"/>
                </a:solidFill>
                <a:effectLst/>
                <a:latin typeface="Söhne"/>
              </a:rPr>
              <a:t>The structure of an organization has a significant impact on IHRM practices, as it affects the way employees work together and the decision-making process within the organization.</a:t>
            </a:r>
          </a:p>
          <a:p>
            <a:pPr marL="0" indent="0">
              <a:buNone/>
            </a:pPr>
            <a:endParaRPr lang="en-US" dirty="0">
              <a:solidFill>
                <a:srgbClr val="374151"/>
              </a:solidFill>
              <a:latin typeface="Söhne"/>
            </a:endParaRPr>
          </a:p>
          <a:p>
            <a:pPr marL="0" indent="0">
              <a:buNone/>
            </a:pPr>
            <a:r>
              <a:rPr lang="en-US" dirty="0">
                <a:solidFill>
                  <a:srgbClr val="374151"/>
                </a:solidFill>
                <a:latin typeface="Söhne"/>
              </a:rPr>
              <a:t>More reading here: </a:t>
            </a:r>
            <a:r>
              <a:rPr lang="en-US" dirty="0">
                <a:solidFill>
                  <a:srgbClr val="374151"/>
                </a:solidFill>
                <a:latin typeface="Söhne"/>
                <a:hlinkClick r:id="rId2"/>
              </a:rPr>
              <a:t>https://creately.com/blog/diagrams/types-of-organizational-charts/</a:t>
            </a:r>
            <a:r>
              <a:rPr lang="en-US" dirty="0">
                <a:solidFill>
                  <a:srgbClr val="374151"/>
                </a:solidFill>
                <a:latin typeface="Söhne"/>
              </a:rPr>
              <a:t> </a:t>
            </a:r>
            <a:endParaRPr lang="ru-RU" dirty="0"/>
          </a:p>
        </p:txBody>
      </p:sp>
    </p:spTree>
    <p:extLst>
      <p:ext uri="{BB962C8B-B14F-4D97-AF65-F5344CB8AC3E}">
        <p14:creationId xmlns:p14="http://schemas.microsoft.com/office/powerpoint/2010/main" val="4097118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905AC72-2F18-019E-6D83-5908641AF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713"/>
            <a:ext cx="12192000" cy="637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998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F231633-7F11-B58D-D0DF-8BA62CA3B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713"/>
            <a:ext cx="12192000" cy="637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761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CC5DAF0-7981-F1E4-DB77-28BDF56C4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713"/>
            <a:ext cx="12192000" cy="637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962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C6DB29D-5DDA-E7D5-1CEC-082E1F321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713"/>
            <a:ext cx="12192000" cy="637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85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8D42C219-DE1B-78CA-3132-895E40C4A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713"/>
            <a:ext cx="12192000" cy="637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9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0282784-166A-A238-A352-986800DA7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74" y="0"/>
            <a:ext cx="1127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8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8945B-186F-498F-BE0F-8EDA2B0D9FE8}"/>
              </a:ext>
            </a:extLst>
          </p:cNvPr>
          <p:cNvPicPr>
            <a:picLocks noChangeAspect="1"/>
          </p:cNvPicPr>
          <p:nvPr/>
        </p:nvPicPr>
        <p:blipFill>
          <a:blip r:embed="rId2"/>
          <a:stretch>
            <a:fillRect/>
          </a:stretch>
        </p:blipFill>
        <p:spPr>
          <a:xfrm>
            <a:off x="677608" y="0"/>
            <a:ext cx="11514392" cy="6858000"/>
          </a:xfrm>
          <a:prstGeom prst="rect">
            <a:avLst/>
          </a:prstGeom>
        </p:spPr>
      </p:pic>
    </p:spTree>
    <p:extLst>
      <p:ext uri="{BB962C8B-B14F-4D97-AF65-F5344CB8AC3E}">
        <p14:creationId xmlns:p14="http://schemas.microsoft.com/office/powerpoint/2010/main" val="2891868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2B4E8D-FE39-BB03-B07C-148A42F11D4F}"/>
              </a:ext>
            </a:extLst>
          </p:cNvPr>
          <p:cNvSpPr>
            <a:spLocks noGrp="1"/>
          </p:cNvSpPr>
          <p:nvPr>
            <p:ph type="title"/>
          </p:nvPr>
        </p:nvSpPr>
        <p:spPr/>
        <p:txBody>
          <a:bodyPr>
            <a:normAutofit/>
          </a:bodyPr>
          <a:lstStyle/>
          <a:p>
            <a:r>
              <a:rPr lang="en-US" dirty="0"/>
              <a:t>How Many People Should Work in Your HR Department?</a:t>
            </a:r>
            <a:endParaRPr lang="ru-RU" dirty="0"/>
          </a:p>
        </p:txBody>
      </p:sp>
      <p:sp>
        <p:nvSpPr>
          <p:cNvPr id="3" name="Объект 2">
            <a:extLst>
              <a:ext uri="{FF2B5EF4-FFF2-40B4-BE49-F238E27FC236}">
                <a16:creationId xmlns:a16="http://schemas.microsoft.com/office/drawing/2014/main" id="{D1FED0A8-CE3C-0EB4-36C8-983DC03E93AE}"/>
              </a:ext>
            </a:extLst>
          </p:cNvPr>
          <p:cNvSpPr>
            <a:spLocks noGrp="1"/>
          </p:cNvSpPr>
          <p:nvPr>
            <p:ph idx="1"/>
          </p:nvPr>
        </p:nvSpPr>
        <p:spPr/>
        <p:txBody>
          <a:bodyPr/>
          <a:lstStyle/>
          <a:p>
            <a:r>
              <a:rPr lang="en-US" dirty="0"/>
              <a:t>The size of an organization and it’s a commitment to its culture and people largely determine the organizational structure of HR, not to mention geography and leadership.</a:t>
            </a:r>
          </a:p>
          <a:p>
            <a:endParaRPr lang="en-US" dirty="0"/>
          </a:p>
          <a:p>
            <a:r>
              <a:rPr lang="en-US" dirty="0"/>
              <a:t>Companies can use an HR to employee ratio as a guide to determining if more HR support needs to be added to the department.</a:t>
            </a:r>
          </a:p>
          <a:p>
            <a:endParaRPr lang="en-US" dirty="0"/>
          </a:p>
          <a:p>
            <a:r>
              <a:rPr lang="en-US" dirty="0"/>
              <a:t>On a basic level, the HR to staff ratio is the number of employees/HR team members.</a:t>
            </a:r>
            <a:endParaRPr lang="ru-RU" dirty="0"/>
          </a:p>
        </p:txBody>
      </p:sp>
    </p:spTree>
    <p:extLst>
      <p:ext uri="{BB962C8B-B14F-4D97-AF65-F5344CB8AC3E}">
        <p14:creationId xmlns:p14="http://schemas.microsoft.com/office/powerpoint/2010/main" val="3060188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30BD6115-B860-4C47-8B51-98B925422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5087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B8601024-9FC9-D00F-ABA7-34586545A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8744"/>
            <a:ext cx="12192000" cy="334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60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27E347-3DE2-C54E-4CAC-4ACD5B5F2D99}"/>
              </a:ext>
            </a:extLst>
          </p:cNvPr>
          <p:cNvSpPr>
            <a:spLocks noGrp="1"/>
          </p:cNvSpPr>
          <p:nvPr>
            <p:ph type="title"/>
          </p:nvPr>
        </p:nvSpPr>
        <p:spPr/>
        <p:txBody>
          <a:bodyPr/>
          <a:lstStyle/>
          <a:p>
            <a:pPr marL="0" indent="0">
              <a:buNone/>
            </a:pPr>
            <a:r>
              <a:rPr lang="en-US" dirty="0"/>
              <a:t>Watch additional videos (optional):</a:t>
            </a:r>
          </a:p>
        </p:txBody>
      </p:sp>
      <p:sp>
        <p:nvSpPr>
          <p:cNvPr id="3" name="Объект 2">
            <a:extLst>
              <a:ext uri="{FF2B5EF4-FFF2-40B4-BE49-F238E27FC236}">
                <a16:creationId xmlns:a16="http://schemas.microsoft.com/office/drawing/2014/main" id="{F69C7236-F079-9CB0-45B6-F06C9B8E94E8}"/>
              </a:ext>
            </a:extLst>
          </p:cNvPr>
          <p:cNvSpPr>
            <a:spLocks noGrp="1"/>
          </p:cNvSpPr>
          <p:nvPr>
            <p:ph idx="1"/>
          </p:nvPr>
        </p:nvSpPr>
        <p:spPr>
          <a:xfrm>
            <a:off x="838200" y="1360966"/>
            <a:ext cx="10515600" cy="5348177"/>
          </a:xfrm>
        </p:spPr>
        <p:txBody>
          <a:bodyPr>
            <a:normAutofit lnSpcReduction="10000"/>
          </a:bodyPr>
          <a:lstStyle/>
          <a:p>
            <a:r>
              <a:rPr lang="en-US" dirty="0"/>
              <a:t>Business Speaker Erin Meyer:</a:t>
            </a:r>
          </a:p>
          <a:p>
            <a:pPr marL="0" indent="0">
              <a:buNone/>
            </a:pPr>
            <a:r>
              <a:rPr lang="en-US" dirty="0">
                <a:hlinkClick r:id="rId2"/>
              </a:rPr>
              <a:t>https://www.youtube.com/watch?v=9oYfhTC9lIQ</a:t>
            </a:r>
            <a:endParaRPr lang="en-US" dirty="0"/>
          </a:p>
          <a:p>
            <a:pPr marL="0" indent="0">
              <a:buNone/>
            </a:pPr>
            <a:r>
              <a:rPr lang="en-US" dirty="0">
                <a:hlinkClick r:id="rId3"/>
              </a:rPr>
              <a:t>https://www.youtube.com/watch?v=zQvqDv4vbEg</a:t>
            </a:r>
            <a:endParaRPr lang="en-US" dirty="0"/>
          </a:p>
          <a:p>
            <a:pPr marL="0" indent="0">
              <a:buNone/>
            </a:pPr>
            <a:r>
              <a:rPr lang="en-US" dirty="0">
                <a:hlinkClick r:id="rId4"/>
              </a:rPr>
              <a:t>https://www.youtube.com/watch?v=IwBPfbEeynw</a:t>
            </a:r>
            <a:endParaRPr lang="en-US" dirty="0"/>
          </a:p>
          <a:p>
            <a:pPr marL="0" indent="0">
              <a:buNone/>
            </a:pPr>
            <a:r>
              <a:rPr lang="en-US" dirty="0">
                <a:hlinkClick r:id="rId5"/>
              </a:rPr>
              <a:t>https://www.youtube.com/watch?v=Q3X7legs3gM</a:t>
            </a:r>
            <a:endParaRPr lang="en-US" dirty="0"/>
          </a:p>
          <a:p>
            <a:r>
              <a:rPr lang="en-US" dirty="0"/>
              <a:t>Edgar Schein's Culture Model:</a:t>
            </a:r>
          </a:p>
          <a:p>
            <a:pPr marL="0" indent="0">
              <a:buNone/>
            </a:pPr>
            <a:r>
              <a:rPr lang="en-US" dirty="0">
                <a:hlinkClick r:id="rId6"/>
              </a:rPr>
              <a:t>https://www.youtube.com/watch?v=HM89E6ltVOg</a:t>
            </a:r>
            <a:endParaRPr lang="en-US" dirty="0"/>
          </a:p>
          <a:p>
            <a:r>
              <a:rPr lang="en-US" dirty="0"/>
              <a:t>Trompenaars 7 Cultural Dimensions:</a:t>
            </a:r>
          </a:p>
          <a:p>
            <a:pPr marL="0" indent="0">
              <a:buNone/>
            </a:pPr>
            <a:r>
              <a:rPr lang="en-US" dirty="0">
                <a:hlinkClick r:id="rId7"/>
              </a:rPr>
              <a:t>https://www.youtube.com/watch?v=NFVMhfifZco</a:t>
            </a:r>
            <a:endParaRPr lang="en-US" dirty="0"/>
          </a:p>
          <a:p>
            <a:r>
              <a:rPr lang="en-US" dirty="0"/>
              <a:t>PEST Analysis (PESTLE):</a:t>
            </a:r>
          </a:p>
          <a:p>
            <a:pPr marL="0" indent="0">
              <a:buNone/>
            </a:pPr>
            <a:r>
              <a:rPr lang="en-US" dirty="0">
                <a:hlinkClick r:id="rId8"/>
              </a:rPr>
              <a:t>https://www.youtube.com/watch?v=7qrahnx94nc</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ru-RU" dirty="0"/>
          </a:p>
        </p:txBody>
      </p:sp>
    </p:spTree>
    <p:extLst>
      <p:ext uri="{BB962C8B-B14F-4D97-AF65-F5344CB8AC3E}">
        <p14:creationId xmlns:p14="http://schemas.microsoft.com/office/powerpoint/2010/main" val="200146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F1B236-CE6F-CD09-2AEC-477DE17E165A}"/>
              </a:ext>
            </a:extLst>
          </p:cNvPr>
          <p:cNvSpPr>
            <a:spLocks noGrp="1"/>
          </p:cNvSpPr>
          <p:nvPr>
            <p:ph type="title"/>
          </p:nvPr>
        </p:nvSpPr>
        <p:spPr/>
        <p:txBody>
          <a:bodyPr/>
          <a:lstStyle/>
          <a:p>
            <a:r>
              <a:rPr lang="en-US" dirty="0"/>
              <a:t>GLOBE Study – Optional Extra info</a:t>
            </a:r>
            <a:endParaRPr lang="ru-RU" dirty="0"/>
          </a:p>
        </p:txBody>
      </p:sp>
      <p:sp>
        <p:nvSpPr>
          <p:cNvPr id="3" name="Объект 2">
            <a:extLst>
              <a:ext uri="{FF2B5EF4-FFF2-40B4-BE49-F238E27FC236}">
                <a16:creationId xmlns:a16="http://schemas.microsoft.com/office/drawing/2014/main" id="{CAFD123B-9CB2-D9DE-04F3-19D2FECFAD8A}"/>
              </a:ext>
            </a:extLst>
          </p:cNvPr>
          <p:cNvSpPr>
            <a:spLocks noGrp="1"/>
          </p:cNvSpPr>
          <p:nvPr>
            <p:ph idx="1"/>
          </p:nvPr>
        </p:nvSpPr>
        <p:spPr/>
        <p:txBody>
          <a:bodyPr/>
          <a:lstStyle/>
          <a:p>
            <a:pPr marL="0" indent="0">
              <a:buNone/>
            </a:pPr>
            <a:r>
              <a:rPr lang="en-US" b="1" i="0" dirty="0">
                <a:solidFill>
                  <a:srgbClr val="0F0F0F"/>
                </a:solidFill>
                <a:effectLst/>
                <a:latin typeface="YouTube Sans"/>
              </a:rPr>
              <a:t>GLOBE Project Cultural Dimensions:</a:t>
            </a:r>
          </a:p>
          <a:p>
            <a:pPr marL="0" indent="0">
              <a:buNone/>
            </a:pPr>
            <a:r>
              <a:rPr lang="en-US" dirty="0">
                <a:hlinkClick r:id="rId2"/>
              </a:rPr>
              <a:t>https://www.youtube.com/watch?v=3du_rZ0U90Q</a:t>
            </a:r>
            <a:endParaRPr lang="en-US" dirty="0"/>
          </a:p>
          <a:p>
            <a:pPr marL="0" indent="0">
              <a:buNone/>
            </a:pPr>
            <a:endParaRPr lang="en-US" b="1" dirty="0">
              <a:solidFill>
                <a:srgbClr val="0F0F0F"/>
              </a:solidFill>
              <a:latin typeface="YouTube Sans"/>
            </a:endParaRPr>
          </a:p>
          <a:p>
            <a:pPr marL="0" indent="0">
              <a:buNone/>
            </a:pPr>
            <a:r>
              <a:rPr lang="en-US" b="1" dirty="0"/>
              <a:t>What did GLOBE really measure? </a:t>
            </a:r>
          </a:p>
          <a:p>
            <a:pPr marL="0" indent="0">
              <a:buNone/>
            </a:pPr>
            <a:r>
              <a:rPr lang="en-US" i="0" dirty="0">
                <a:solidFill>
                  <a:srgbClr val="0F0F0F"/>
                </a:solidFill>
                <a:effectLst/>
                <a:latin typeface="YouTube Sans"/>
                <a:hlinkClick r:id="rId3"/>
              </a:rPr>
              <a:t>https://core.ac.uk/download/pdf/6416293.pdf</a:t>
            </a:r>
            <a:r>
              <a:rPr lang="en-US" i="0" dirty="0">
                <a:solidFill>
                  <a:srgbClr val="0F0F0F"/>
                </a:solidFill>
                <a:effectLst/>
                <a:latin typeface="YouTube Sans"/>
              </a:rPr>
              <a:t> </a:t>
            </a:r>
          </a:p>
          <a:p>
            <a:endParaRPr lang="en-US" dirty="0"/>
          </a:p>
          <a:p>
            <a:pPr marL="0" indent="0">
              <a:buNone/>
            </a:pPr>
            <a:r>
              <a:rPr lang="en-US" b="1" dirty="0"/>
              <a:t>Link to the project:</a:t>
            </a:r>
          </a:p>
          <a:p>
            <a:pPr marL="0" indent="0">
              <a:buNone/>
            </a:pPr>
            <a:r>
              <a:rPr lang="en-US" dirty="0">
                <a:hlinkClick r:id="rId4"/>
              </a:rPr>
              <a:t>https://www.globeproject.com/</a:t>
            </a:r>
            <a:r>
              <a:rPr lang="en-US" dirty="0"/>
              <a:t> </a:t>
            </a:r>
            <a:endParaRPr lang="ru-RU" dirty="0"/>
          </a:p>
        </p:txBody>
      </p:sp>
    </p:spTree>
    <p:extLst>
      <p:ext uri="{BB962C8B-B14F-4D97-AF65-F5344CB8AC3E}">
        <p14:creationId xmlns:p14="http://schemas.microsoft.com/office/powerpoint/2010/main" val="240917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E40D-A227-4CEB-B896-D9D10B9310C5}"/>
              </a:ext>
            </a:extLst>
          </p:cNvPr>
          <p:cNvSpPr>
            <a:spLocks noGrp="1"/>
          </p:cNvSpPr>
          <p:nvPr>
            <p:ph type="title"/>
          </p:nvPr>
        </p:nvSpPr>
        <p:spPr>
          <a:xfrm>
            <a:off x="838200" y="365125"/>
            <a:ext cx="11239500" cy="1325563"/>
          </a:xfrm>
        </p:spPr>
        <p:txBody>
          <a:bodyPr/>
          <a:lstStyle/>
          <a:p>
            <a:r>
              <a:rPr lang="en-US" dirty="0"/>
              <a:t>Trompenaars and Hampden-Turner study</a:t>
            </a:r>
            <a:endParaRPr lang="ru-RU" dirty="0"/>
          </a:p>
        </p:txBody>
      </p:sp>
      <p:sp>
        <p:nvSpPr>
          <p:cNvPr id="3" name="Text Placeholder 2">
            <a:extLst>
              <a:ext uri="{FF2B5EF4-FFF2-40B4-BE49-F238E27FC236}">
                <a16:creationId xmlns:a16="http://schemas.microsoft.com/office/drawing/2014/main" id="{0E1CDCCB-178A-47B8-B363-08FDE910F70F}"/>
              </a:ext>
            </a:extLst>
          </p:cNvPr>
          <p:cNvSpPr>
            <a:spLocks noGrp="1"/>
          </p:cNvSpPr>
          <p:nvPr>
            <p:ph idx="1"/>
          </p:nvPr>
        </p:nvSpPr>
        <p:spPr>
          <a:xfrm>
            <a:off x="723900" y="1690688"/>
            <a:ext cx="6083300" cy="5167311"/>
          </a:xfrm>
        </p:spPr>
        <p:txBody>
          <a:bodyPr>
            <a:normAutofit/>
          </a:bodyPr>
          <a:lstStyle/>
          <a:p>
            <a:r>
              <a:rPr lang="en-US" dirty="0"/>
              <a:t>They differentiated between </a:t>
            </a:r>
            <a:r>
              <a:rPr lang="en-US" b="1" dirty="0"/>
              <a:t>seven dimensions</a:t>
            </a:r>
            <a:r>
              <a:rPr lang="en-US" dirty="0"/>
              <a:t>, the characteristics of which mark the differences between cultures.</a:t>
            </a:r>
          </a:p>
          <a:p>
            <a:pPr marL="114300" indent="0">
              <a:buNone/>
            </a:pPr>
            <a:endParaRPr lang="en-US" dirty="0"/>
          </a:p>
          <a:p>
            <a:r>
              <a:rPr lang="en-US" dirty="0"/>
              <a:t>They grouped these seven dimensions by three aspects: </a:t>
            </a:r>
            <a:r>
              <a:rPr lang="en-US" b="1" dirty="0"/>
              <a:t>relationships between people, concept of time and concept of nature</a:t>
            </a:r>
            <a:endParaRPr lang="ru-RU" b="1" dirty="0"/>
          </a:p>
        </p:txBody>
      </p:sp>
      <p:pic>
        <p:nvPicPr>
          <p:cNvPr id="5" name="Picture 4">
            <a:extLst>
              <a:ext uri="{FF2B5EF4-FFF2-40B4-BE49-F238E27FC236}">
                <a16:creationId xmlns:a16="http://schemas.microsoft.com/office/drawing/2014/main" id="{26AD7EF4-8C7D-4DB5-8705-790C600EF8E2}"/>
              </a:ext>
            </a:extLst>
          </p:cNvPr>
          <p:cNvPicPr>
            <a:picLocks noChangeAspect="1"/>
          </p:cNvPicPr>
          <p:nvPr/>
        </p:nvPicPr>
        <p:blipFill>
          <a:blip r:embed="rId2"/>
          <a:stretch>
            <a:fillRect/>
          </a:stretch>
        </p:blipFill>
        <p:spPr>
          <a:xfrm>
            <a:off x="6616700" y="1282700"/>
            <a:ext cx="5575300" cy="5575300"/>
          </a:xfrm>
          <a:prstGeom prst="rect">
            <a:avLst/>
          </a:prstGeom>
        </p:spPr>
      </p:pic>
    </p:spTree>
    <p:extLst>
      <p:ext uri="{BB962C8B-B14F-4D97-AF65-F5344CB8AC3E}">
        <p14:creationId xmlns:p14="http://schemas.microsoft.com/office/powerpoint/2010/main" val="329262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97912-3A40-4E81-B860-93356473806D}"/>
              </a:ext>
            </a:extLst>
          </p:cNvPr>
          <p:cNvPicPr>
            <a:picLocks noChangeAspect="1"/>
          </p:cNvPicPr>
          <p:nvPr/>
        </p:nvPicPr>
        <p:blipFill>
          <a:blip r:embed="rId2"/>
          <a:stretch>
            <a:fillRect/>
          </a:stretch>
        </p:blipFill>
        <p:spPr>
          <a:xfrm>
            <a:off x="660400" y="0"/>
            <a:ext cx="11531600" cy="6826250"/>
          </a:xfrm>
          <a:prstGeom prst="rect">
            <a:avLst/>
          </a:prstGeom>
        </p:spPr>
      </p:pic>
    </p:spTree>
    <p:extLst>
      <p:ext uri="{BB962C8B-B14F-4D97-AF65-F5344CB8AC3E}">
        <p14:creationId xmlns:p14="http://schemas.microsoft.com/office/powerpoint/2010/main" val="115484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CFBF-4868-4853-8B61-CAFAA63ED9DF}"/>
              </a:ext>
            </a:extLst>
          </p:cNvPr>
          <p:cNvSpPr>
            <a:spLocks noGrp="1"/>
          </p:cNvSpPr>
          <p:nvPr>
            <p:ph type="title"/>
          </p:nvPr>
        </p:nvSpPr>
        <p:spPr/>
        <p:txBody>
          <a:bodyPr/>
          <a:lstStyle/>
          <a:p>
            <a:r>
              <a:rPr lang="en-US" dirty="0"/>
              <a:t>Relationships between people</a:t>
            </a:r>
            <a:endParaRPr lang="ru-RU" dirty="0"/>
          </a:p>
        </p:txBody>
      </p:sp>
      <p:sp>
        <p:nvSpPr>
          <p:cNvPr id="3" name="Text Placeholder 2">
            <a:extLst>
              <a:ext uri="{FF2B5EF4-FFF2-40B4-BE49-F238E27FC236}">
                <a16:creationId xmlns:a16="http://schemas.microsoft.com/office/drawing/2014/main" id="{D7EB73DD-C2F4-4F6C-82EC-6E6A498FBA67}"/>
              </a:ext>
            </a:extLst>
          </p:cNvPr>
          <p:cNvSpPr>
            <a:spLocks noGrp="1"/>
          </p:cNvSpPr>
          <p:nvPr>
            <p:ph idx="1"/>
          </p:nvPr>
        </p:nvSpPr>
        <p:spPr>
          <a:xfrm>
            <a:off x="660400" y="1397000"/>
            <a:ext cx="11430000" cy="5321300"/>
          </a:xfrm>
        </p:spPr>
        <p:txBody>
          <a:bodyPr>
            <a:noAutofit/>
          </a:bodyPr>
          <a:lstStyle/>
          <a:p>
            <a:pPr>
              <a:lnSpc>
                <a:spcPct val="150000"/>
              </a:lnSpc>
            </a:pPr>
            <a:r>
              <a:rPr lang="en-US" sz="2200" b="1" dirty="0"/>
              <a:t>Universalism vs. Particularism</a:t>
            </a:r>
            <a:r>
              <a:rPr lang="en-US" sz="2200" dirty="0"/>
              <a:t>: Universalist thought is characterized by the following logic: “What is good and right can be defined and always applies”. </a:t>
            </a:r>
            <a:r>
              <a:rPr lang="en-US" sz="2200" dirty="0" err="1"/>
              <a:t>Particularist</a:t>
            </a:r>
            <a:r>
              <a:rPr lang="en-US" sz="2200" dirty="0"/>
              <a:t> cultures, on the contrary, pay more attention to individual cases, deciding what is good and correct depending on relationship and special friendship arrangements.</a:t>
            </a:r>
          </a:p>
          <a:p>
            <a:pPr>
              <a:lnSpc>
                <a:spcPct val="150000"/>
              </a:lnSpc>
            </a:pPr>
            <a:r>
              <a:rPr lang="en-US" sz="2200" b="1" dirty="0"/>
              <a:t>Individualism vs. Communitarianism</a:t>
            </a:r>
            <a:r>
              <a:rPr lang="en-US" sz="2200" dirty="0"/>
              <a:t>: The underlying question is: “Do people regard themselves primarily as individuals or primarily as parts of a group?”. The other question is whether it is desirable that individuals primarily serve group aims or individual aims. Individualist cultures emphasize the individual, who predominantly takes care of himself. Alternately, communitarian cultures focus on identity, responsibility and concern that focus on a larger social group</a:t>
            </a:r>
            <a:r>
              <a:rPr lang="en-US" sz="2400" dirty="0"/>
              <a:t>.</a:t>
            </a:r>
          </a:p>
        </p:txBody>
      </p:sp>
    </p:spTree>
    <p:extLst>
      <p:ext uri="{BB962C8B-B14F-4D97-AF65-F5344CB8AC3E}">
        <p14:creationId xmlns:p14="http://schemas.microsoft.com/office/powerpoint/2010/main" val="118187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98D4-7F37-49E1-B6EA-BBD3751805D1}"/>
              </a:ext>
            </a:extLst>
          </p:cNvPr>
          <p:cNvSpPr>
            <a:spLocks noGrp="1"/>
          </p:cNvSpPr>
          <p:nvPr>
            <p:ph type="title"/>
          </p:nvPr>
        </p:nvSpPr>
        <p:spPr/>
        <p:txBody>
          <a:bodyPr/>
          <a:lstStyle/>
          <a:p>
            <a:r>
              <a:rPr lang="en-US" dirty="0"/>
              <a:t>Relationships between people</a:t>
            </a:r>
            <a:endParaRPr lang="ru-RU" dirty="0"/>
          </a:p>
        </p:txBody>
      </p:sp>
      <p:sp>
        <p:nvSpPr>
          <p:cNvPr id="3" name="Text Placeholder 2">
            <a:extLst>
              <a:ext uri="{FF2B5EF4-FFF2-40B4-BE49-F238E27FC236}">
                <a16:creationId xmlns:a16="http://schemas.microsoft.com/office/drawing/2014/main" id="{4EDD5341-33B4-4ACB-A8F7-A5905FAB811E}"/>
              </a:ext>
            </a:extLst>
          </p:cNvPr>
          <p:cNvSpPr>
            <a:spLocks noGrp="1"/>
          </p:cNvSpPr>
          <p:nvPr>
            <p:ph idx="1"/>
          </p:nvPr>
        </p:nvSpPr>
        <p:spPr>
          <a:xfrm>
            <a:off x="622300" y="1485900"/>
            <a:ext cx="11455400" cy="5372099"/>
          </a:xfrm>
        </p:spPr>
        <p:txBody>
          <a:bodyPr>
            <a:noAutofit/>
          </a:bodyPr>
          <a:lstStyle/>
          <a:p>
            <a:pPr>
              <a:lnSpc>
                <a:spcPct val="150000"/>
              </a:lnSpc>
            </a:pPr>
            <a:r>
              <a:rPr lang="en-US" sz="2200" b="1" dirty="0"/>
              <a:t>Emotional vs. Neutral</a:t>
            </a:r>
            <a:r>
              <a:rPr lang="en-US" sz="2200" dirty="0"/>
              <a:t>: Describes how emotions are treated and whether they are expressed or not. Neutral cultures tend to express little emotion; business is transacted as objectively and functionally as possible. In affective cultures, an emotional cultural basis is accepted as a part of business life and emotions are freely expressed across many social contexts. </a:t>
            </a:r>
          </a:p>
          <a:p>
            <a:pPr>
              <a:lnSpc>
                <a:spcPct val="150000"/>
              </a:lnSpc>
            </a:pPr>
            <a:r>
              <a:rPr lang="en-US" sz="2200" b="1" dirty="0"/>
              <a:t>Specific vs. diffuse</a:t>
            </a:r>
            <a:r>
              <a:rPr lang="en-US" sz="2200" dirty="0"/>
              <a:t>: In diffuse cultures a person is involved in the business relationship, whereas specific cultures focus more on contractually regulated aspects. Specific cultures demand precision, an objective analysis of circumstances and presentation of results, whereas diffuse cultures take other context variables into consideration.</a:t>
            </a:r>
          </a:p>
        </p:txBody>
      </p:sp>
    </p:spTree>
    <p:extLst>
      <p:ext uri="{BB962C8B-B14F-4D97-AF65-F5344CB8AC3E}">
        <p14:creationId xmlns:p14="http://schemas.microsoft.com/office/powerpoint/2010/main" val="15494042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2648</TotalTime>
  <Words>1641</Words>
  <Application>Microsoft Office PowerPoint</Application>
  <PresentationFormat>Широкоэкранный</PresentationFormat>
  <Paragraphs>116</Paragraphs>
  <Slides>42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42</vt:i4>
      </vt:variant>
    </vt:vector>
  </HeadingPairs>
  <TitlesOfParts>
    <vt:vector size="48" baseType="lpstr">
      <vt:lpstr>Arial</vt:lpstr>
      <vt:lpstr>Calibri</vt:lpstr>
      <vt:lpstr>Calibri Light</vt:lpstr>
      <vt:lpstr>Söhne</vt:lpstr>
      <vt:lpstr>YouTube Sans</vt:lpstr>
      <vt:lpstr>Тема Office</vt:lpstr>
      <vt:lpstr>Cultural context of IHRM (continued)</vt:lpstr>
      <vt:lpstr>The GLOBE Study</vt:lpstr>
      <vt:lpstr>Презентация PowerPoint</vt:lpstr>
      <vt:lpstr>Презентация PowerPoint</vt:lpstr>
      <vt:lpstr>GLOBE Study – Optional Extra info</vt:lpstr>
      <vt:lpstr>Trompenaars and Hampden-Turner study</vt:lpstr>
      <vt:lpstr>Презентация PowerPoint</vt:lpstr>
      <vt:lpstr>Relationships between people</vt:lpstr>
      <vt:lpstr>Relationships between people</vt:lpstr>
      <vt:lpstr>Relationships between people</vt:lpstr>
      <vt:lpstr>Concept of time and Concept of Nature</vt:lpstr>
      <vt:lpstr>Hall Cultural Dimensions</vt:lpstr>
      <vt:lpstr>Презентация PowerPoint</vt:lpstr>
      <vt:lpstr>Презентация PowerPoint</vt:lpstr>
      <vt:lpstr>Презентация PowerPoint</vt:lpstr>
      <vt:lpstr>Erin Myer’s Culture Map</vt:lpstr>
      <vt:lpstr>Презентация PowerPoint</vt:lpstr>
      <vt:lpstr>Презентация PowerPoint</vt:lpstr>
      <vt:lpstr>Презентация PowerPoint</vt:lpstr>
      <vt:lpstr>Презентация PowerPoint</vt:lpstr>
      <vt:lpstr>Development of cultures</vt:lpstr>
      <vt:lpstr>Презентация PowerPoint</vt:lpstr>
      <vt:lpstr>Summary</vt:lpstr>
      <vt:lpstr>Organizational context of IHRM</vt:lpstr>
      <vt:lpstr>Module 3 objectives</vt:lpstr>
      <vt:lpstr>Management demands</vt:lpstr>
      <vt:lpstr>Internationalization strategy </vt:lpstr>
      <vt:lpstr>Презентация PowerPoint</vt:lpstr>
      <vt:lpstr>Презентация PowerPoint</vt:lpstr>
      <vt:lpstr>Презентация PowerPoint</vt:lpstr>
      <vt:lpstr>Impact of internationalization strategy on IHRM practices </vt:lpstr>
      <vt:lpstr>FACTORS DRIVING LOCALIZATION</vt:lpstr>
      <vt:lpstr>Organizational structure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How Many People Should Work in Your HR Department?</vt:lpstr>
      <vt:lpstr>Презентация PowerPoint</vt:lpstr>
      <vt:lpstr>Watch additional videos (optional):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Тарас Іщик</dc:creator>
  <cp:lastModifiedBy>Ekaterina Mikhaleva</cp:lastModifiedBy>
  <cp:revision>97</cp:revision>
  <dcterms:created xsi:type="dcterms:W3CDTF">2020-03-25T17:16:54Z</dcterms:created>
  <dcterms:modified xsi:type="dcterms:W3CDTF">2023-04-23T05:17:32Z</dcterms:modified>
</cp:coreProperties>
</file>