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882" r:id="rId1"/>
  </p:sldMasterIdLst>
  <p:notesMasterIdLst>
    <p:notesMasterId r:id="rId29"/>
  </p:notesMasterIdLst>
  <p:sldIdLst>
    <p:sldId id="358" r:id="rId2"/>
    <p:sldId id="359" r:id="rId3"/>
    <p:sldId id="364" r:id="rId4"/>
    <p:sldId id="362" r:id="rId5"/>
    <p:sldId id="366" r:id="rId6"/>
    <p:sldId id="374" r:id="rId7"/>
    <p:sldId id="375" r:id="rId8"/>
    <p:sldId id="376" r:id="rId9"/>
    <p:sldId id="377" r:id="rId10"/>
    <p:sldId id="367" r:id="rId11"/>
    <p:sldId id="378" r:id="rId12"/>
    <p:sldId id="368" r:id="rId13"/>
    <p:sldId id="371" r:id="rId14"/>
    <p:sldId id="370" r:id="rId15"/>
    <p:sldId id="373" r:id="rId16"/>
    <p:sldId id="369" r:id="rId17"/>
    <p:sldId id="381" r:id="rId18"/>
    <p:sldId id="382" r:id="rId19"/>
    <p:sldId id="388" r:id="rId20"/>
    <p:sldId id="384" r:id="rId21"/>
    <p:sldId id="386" r:id="rId22"/>
    <p:sldId id="390" r:id="rId23"/>
    <p:sldId id="387" r:id="rId24"/>
    <p:sldId id="391" r:id="rId25"/>
    <p:sldId id="392" r:id="rId26"/>
    <p:sldId id="393" r:id="rId27"/>
    <p:sldId id="389"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go="http://customooxmlschemas.google.com/" r:id="rId101" roundtripDataSignature="AMtx7mhl6OpS0232PU9Z3Hc+hrD9WE/UQ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314" autoAdjust="0"/>
  </p:normalViewPr>
  <p:slideViewPr>
    <p:cSldViewPr snapToGrid="0">
      <p:cViewPr varScale="1">
        <p:scale>
          <a:sx n="75" d="100"/>
          <a:sy n="75" d="100"/>
        </p:scale>
        <p:origin x="86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10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10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10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101" Type="http://customschemas.google.com/relationships/presentationmetadata" Target="meta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10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381000" y="685800"/>
            <a:ext cx="6096000" cy="3429000"/>
          </a:xfrm>
        </p:spPr>
      </p:sp>
      <p:sp>
        <p:nvSpPr>
          <p:cNvPr id="3" name="Заметки 2"/>
          <p:cNvSpPr>
            <a:spLocks noGrp="1"/>
          </p:cNvSpPr>
          <p:nvPr>
            <p:ph type="body" idx="1"/>
          </p:nvPr>
        </p:nvSpPr>
        <p:spPr/>
        <p:txBody>
          <a:bodyPr/>
          <a:lstStyle/>
          <a:p>
            <a:r>
              <a:rPr lang="en-US" dirty="0"/>
              <a:t>The McKinsey 7S model is a framework for organizational effectiveness and change management. It was developed by Tom Peters and Robert Waterman, consultants at McKinsey &amp; Company, in the 1980s. The model is based on the idea that there are seven internal elements of an organization that need to be aligned and mutually reinforcing in order for the organization to be successful.</a:t>
            </a:r>
          </a:p>
          <a:p>
            <a:r>
              <a:rPr lang="en-US" b="0" i="0" dirty="0">
                <a:solidFill>
                  <a:srgbClr val="374151"/>
                </a:solidFill>
                <a:effectLst/>
                <a:latin typeface="Söhne"/>
              </a:rPr>
              <a:t>The McKinsey 7S model is used by organizations to diagnose problems and identify opportunities for improvement. By analyzing the seven elements of the model, organizations can identify areas of misalignment and take steps to improve their performance. The model is also used to guide organizational change, as it provides a framework for understanding how changes to one element of the organization can affect the others.</a:t>
            </a:r>
            <a:endParaRPr lang="ru-RU" dirty="0"/>
          </a:p>
        </p:txBody>
      </p:sp>
    </p:spTree>
    <p:extLst>
      <p:ext uri="{BB962C8B-B14F-4D97-AF65-F5344CB8AC3E}">
        <p14:creationId xmlns:p14="http://schemas.microsoft.com/office/powerpoint/2010/main" val="40817385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381000" y="685800"/>
            <a:ext cx="6096000" cy="3429000"/>
          </a:xfrm>
        </p:spPr>
      </p:sp>
      <p:sp>
        <p:nvSpPr>
          <p:cNvPr id="3" name="Заметки 2"/>
          <p:cNvSpPr>
            <a:spLocks noGrp="1"/>
          </p:cNvSpPr>
          <p:nvPr>
            <p:ph type="body" idx="1"/>
          </p:nvPr>
        </p:nvSpPr>
        <p:spPr/>
        <p:txBody>
          <a:bodyPr/>
          <a:lstStyle/>
          <a:p>
            <a:r>
              <a:rPr lang="en-US" b="0" i="0" dirty="0">
                <a:solidFill>
                  <a:srgbClr val="374151"/>
                </a:solidFill>
                <a:effectLst/>
                <a:latin typeface="Söhne"/>
              </a:rPr>
              <a:t>Jay Galbraith's Star Model is a framework for organizational design that helps organizations align their structure, processes, rewards, and people with their strategy. It was first introduced in the 1970s and has been widely adopted by many organizations since then.</a:t>
            </a:r>
            <a:endParaRPr lang="ru-RU" dirty="0"/>
          </a:p>
        </p:txBody>
      </p:sp>
    </p:spTree>
    <p:extLst>
      <p:ext uri="{BB962C8B-B14F-4D97-AF65-F5344CB8AC3E}">
        <p14:creationId xmlns:p14="http://schemas.microsoft.com/office/powerpoint/2010/main" val="4220931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381000" y="685800"/>
            <a:ext cx="6096000" cy="3429000"/>
          </a:xfrm>
        </p:spPr>
      </p:sp>
      <p:sp>
        <p:nvSpPr>
          <p:cNvPr id="3" name="Заметки 2"/>
          <p:cNvSpPr>
            <a:spLocks noGrp="1"/>
          </p:cNvSpPr>
          <p:nvPr>
            <p:ph type="body" idx="1"/>
          </p:nvPr>
        </p:nvSpPr>
        <p:spPr/>
        <p:txBody>
          <a:bodyPr/>
          <a:lstStyle/>
          <a:p>
            <a:r>
              <a:rPr lang="en-US" b="0" i="0" dirty="0">
                <a:solidFill>
                  <a:srgbClr val="374151"/>
                </a:solidFill>
                <a:effectLst/>
                <a:latin typeface="Söhne"/>
              </a:rPr>
              <a:t>By aligning these five elements, organizations can create a high-performance culture that supports their strategy and goals. The Star Model provides a holistic framework for designing organizations that are effective and efficient, and it can be used to diagnose problems and identify opportunities for improvement.</a:t>
            </a:r>
            <a:endParaRPr lang="ru-RU" dirty="0"/>
          </a:p>
        </p:txBody>
      </p:sp>
    </p:spTree>
    <p:extLst>
      <p:ext uri="{BB962C8B-B14F-4D97-AF65-F5344CB8AC3E}">
        <p14:creationId xmlns:p14="http://schemas.microsoft.com/office/powerpoint/2010/main" val="1169082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0A380AC7-32C5-467B-A749-2AA9E89DEBEE}" type="datetimeFigureOut">
              <a:rPr lang="ru-RU" smtClean="0"/>
              <a:t>23.04.2023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uk-UA" smtClean="0"/>
              <a:t>‹#›</a:t>
            </a:fld>
            <a:endParaRPr lang="uk-UA"/>
          </a:p>
        </p:txBody>
      </p:sp>
    </p:spTree>
    <p:extLst>
      <p:ext uri="{BB962C8B-B14F-4D97-AF65-F5344CB8AC3E}">
        <p14:creationId xmlns:p14="http://schemas.microsoft.com/office/powerpoint/2010/main" val="486216717"/>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A380AC7-32C5-467B-A749-2AA9E89DEBEE}" type="datetimeFigureOut">
              <a:rPr lang="ru-RU" smtClean="0"/>
              <a:t>23.04.2023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uk-UA" smtClean="0"/>
              <a:t>‹#›</a:t>
            </a:fld>
            <a:endParaRPr lang="uk-UA"/>
          </a:p>
        </p:txBody>
      </p:sp>
    </p:spTree>
    <p:extLst>
      <p:ext uri="{BB962C8B-B14F-4D97-AF65-F5344CB8AC3E}">
        <p14:creationId xmlns:p14="http://schemas.microsoft.com/office/powerpoint/2010/main" val="310574449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A380AC7-32C5-467B-A749-2AA9E89DEBEE}" type="datetimeFigureOut">
              <a:rPr lang="ru-RU" smtClean="0"/>
              <a:t>23.04.2023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uk-UA" smtClean="0"/>
              <a:t>‹#›</a:t>
            </a:fld>
            <a:endParaRPr lang="uk-UA"/>
          </a:p>
        </p:txBody>
      </p:sp>
    </p:spTree>
    <p:extLst>
      <p:ext uri="{BB962C8B-B14F-4D97-AF65-F5344CB8AC3E}">
        <p14:creationId xmlns:p14="http://schemas.microsoft.com/office/powerpoint/2010/main" val="2707310954"/>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A380AC7-32C5-467B-A749-2AA9E89DEBEE}" type="datetimeFigureOut">
              <a:rPr lang="ru-RU" smtClean="0"/>
              <a:t>23.04.2023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uk-UA" smtClean="0"/>
              <a:t>‹#›</a:t>
            </a:fld>
            <a:endParaRPr lang="uk-UA"/>
          </a:p>
        </p:txBody>
      </p:sp>
    </p:spTree>
    <p:extLst>
      <p:ext uri="{BB962C8B-B14F-4D97-AF65-F5344CB8AC3E}">
        <p14:creationId xmlns:p14="http://schemas.microsoft.com/office/powerpoint/2010/main" val="646441105"/>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A380AC7-32C5-467B-A749-2AA9E89DEBEE}" type="datetimeFigureOut">
              <a:rPr lang="ru-RU" smtClean="0"/>
              <a:t>23.04.2023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uk-UA" smtClean="0"/>
              <a:t>‹#›</a:t>
            </a:fld>
            <a:endParaRPr lang="uk-UA"/>
          </a:p>
        </p:txBody>
      </p:sp>
    </p:spTree>
    <p:extLst>
      <p:ext uri="{BB962C8B-B14F-4D97-AF65-F5344CB8AC3E}">
        <p14:creationId xmlns:p14="http://schemas.microsoft.com/office/powerpoint/2010/main" val="3050695785"/>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0A380AC7-32C5-467B-A749-2AA9E89DEBEE}" type="datetimeFigureOut">
              <a:rPr lang="ru-RU" smtClean="0"/>
              <a:t>23.04.2023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uk-UA" smtClean="0"/>
              <a:t>‹#›</a:t>
            </a:fld>
            <a:endParaRPr lang="uk-UA"/>
          </a:p>
        </p:txBody>
      </p:sp>
    </p:spTree>
    <p:extLst>
      <p:ext uri="{BB962C8B-B14F-4D97-AF65-F5344CB8AC3E}">
        <p14:creationId xmlns:p14="http://schemas.microsoft.com/office/powerpoint/2010/main" val="358011652"/>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0A380AC7-32C5-467B-A749-2AA9E89DEBEE}" type="datetimeFigureOut">
              <a:rPr lang="ru-RU" smtClean="0"/>
              <a:t>23.04.2023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uk-UA" smtClean="0"/>
              <a:t>‹#›</a:t>
            </a:fld>
            <a:endParaRPr lang="uk-UA"/>
          </a:p>
        </p:txBody>
      </p:sp>
    </p:spTree>
    <p:extLst>
      <p:ext uri="{BB962C8B-B14F-4D97-AF65-F5344CB8AC3E}">
        <p14:creationId xmlns:p14="http://schemas.microsoft.com/office/powerpoint/2010/main" val="350263082"/>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0A380AC7-32C5-467B-A749-2AA9E89DEBEE}" type="datetimeFigureOut">
              <a:rPr lang="ru-RU" smtClean="0"/>
              <a:t>23.04.2023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uk-UA" smtClean="0"/>
              <a:t>‹#›</a:t>
            </a:fld>
            <a:endParaRPr lang="uk-UA"/>
          </a:p>
        </p:txBody>
      </p:sp>
    </p:spTree>
    <p:extLst>
      <p:ext uri="{BB962C8B-B14F-4D97-AF65-F5344CB8AC3E}">
        <p14:creationId xmlns:p14="http://schemas.microsoft.com/office/powerpoint/2010/main" val="4150385165"/>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380AC7-32C5-467B-A749-2AA9E89DEBEE}" type="datetimeFigureOut">
              <a:rPr lang="ru-RU" smtClean="0"/>
              <a:t>23.04.2023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uk-UA" smtClean="0"/>
              <a:t>‹#›</a:t>
            </a:fld>
            <a:endParaRPr lang="uk-UA"/>
          </a:p>
        </p:txBody>
      </p:sp>
    </p:spTree>
    <p:extLst>
      <p:ext uri="{BB962C8B-B14F-4D97-AF65-F5344CB8AC3E}">
        <p14:creationId xmlns:p14="http://schemas.microsoft.com/office/powerpoint/2010/main" val="3695865004"/>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0A380AC7-32C5-467B-A749-2AA9E89DEBEE}" type="datetimeFigureOut">
              <a:rPr lang="ru-RU" smtClean="0"/>
              <a:t>23.04.2023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uk-UA" smtClean="0"/>
              <a:t>‹#›</a:t>
            </a:fld>
            <a:endParaRPr lang="uk-UA"/>
          </a:p>
        </p:txBody>
      </p:sp>
    </p:spTree>
    <p:extLst>
      <p:ext uri="{BB962C8B-B14F-4D97-AF65-F5344CB8AC3E}">
        <p14:creationId xmlns:p14="http://schemas.microsoft.com/office/powerpoint/2010/main" val="4267672726"/>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0A380AC7-32C5-467B-A749-2AA9E89DEBEE}" type="datetimeFigureOut">
              <a:rPr lang="ru-RU" smtClean="0"/>
              <a:t>23.04.2023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uk-UA" smtClean="0"/>
              <a:t>‹#›</a:t>
            </a:fld>
            <a:endParaRPr lang="uk-UA"/>
          </a:p>
        </p:txBody>
      </p:sp>
    </p:spTree>
    <p:extLst>
      <p:ext uri="{BB962C8B-B14F-4D97-AF65-F5344CB8AC3E}">
        <p14:creationId xmlns:p14="http://schemas.microsoft.com/office/powerpoint/2010/main" val="1345473477"/>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380AC7-32C5-467B-A749-2AA9E89DEBEE}" type="datetimeFigureOut">
              <a:rPr lang="ru-RU" smtClean="0"/>
              <a:t>23.04.2023</a:t>
            </a:fld>
            <a:endParaRPr lang="ru-R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lvl="0" indent="0" algn="r" rtl="0">
              <a:spcBef>
                <a:spcPts val="0"/>
              </a:spcBef>
              <a:spcAft>
                <a:spcPts val="0"/>
              </a:spcAft>
              <a:buNone/>
            </a:pPr>
            <a:fld id="{00000000-1234-1234-1234-123412341234}" type="slidenum">
              <a:rPr lang="uk-UA" smtClean="0"/>
              <a:t>‹#›</a:t>
            </a:fld>
            <a:endParaRPr lang="uk-UA"/>
          </a:p>
        </p:txBody>
      </p:sp>
    </p:spTree>
    <p:extLst>
      <p:ext uri="{BB962C8B-B14F-4D97-AF65-F5344CB8AC3E}">
        <p14:creationId xmlns:p14="http://schemas.microsoft.com/office/powerpoint/2010/main" val="2812489234"/>
      </p:ext>
    </p:extLst>
  </p:cSld>
  <p:clrMap bg1="lt1" tx1="dk1" bg2="lt2" tx2="dk2" accent1="accent1" accent2="accent2" accent3="accent3" accent4="accent4" accent5="accent5" accent6="accent6" hlink="hlink" folHlink="folHlink"/>
  <p:sldLayoutIdLst>
    <p:sldLayoutId id="2147483883" r:id="rId1"/>
    <p:sldLayoutId id="2147483884" r:id="rId2"/>
    <p:sldLayoutId id="2147483885" r:id="rId3"/>
    <p:sldLayoutId id="2147483886" r:id="rId4"/>
    <p:sldLayoutId id="2147483887" r:id="rId5"/>
    <p:sldLayoutId id="2147483888" r:id="rId6"/>
    <p:sldLayoutId id="2147483889" r:id="rId7"/>
    <p:sldLayoutId id="2147483890" r:id="rId8"/>
    <p:sldLayoutId id="2147483891" r:id="rId9"/>
    <p:sldLayoutId id="2147483892" r:id="rId10"/>
    <p:sldLayoutId id="2147483893"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www.youtube.com/watch?v=DFNJypMOIMI" TargetMode="External"/><Relationship Id="rId2" Type="http://schemas.openxmlformats.org/officeDocument/2006/relationships/hyperlink" Target="https://www.youtube.com/watch?v=9UENqPifrgM" TargetMode="External"/><Relationship Id="rId1" Type="http://schemas.openxmlformats.org/officeDocument/2006/relationships/slideLayout" Target="../slideLayouts/slideLayout2.xml"/><Relationship Id="rId5" Type="http://schemas.openxmlformats.org/officeDocument/2006/relationships/hyperlink" Target="https://kateskesler.com/wp-content/uploads/2012/08/HRPS_PeopStrat33_3_KatesKesler.pdf" TargetMode="External"/><Relationship Id="rId4" Type="http://schemas.openxmlformats.org/officeDocument/2006/relationships/hyperlink" Target="https://www.youtube.com/watch?v=6P0hw3Q1imI"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aihr.com/blog/talent-management-framework/" TargetMode="External"/><Relationship Id="rId2" Type="http://schemas.openxmlformats.org/officeDocument/2006/relationships/hyperlink" Target="https://www.gartner.com/smarterwithgartner/use-a-digital-talent-management-framework-to-future-proof-the-it-workforce" TargetMode="External"/><Relationship Id="rId1" Type="http://schemas.openxmlformats.org/officeDocument/2006/relationships/slideLayout" Target="../slideLayouts/slideLayout2.xml"/><Relationship Id="rId6" Type="http://schemas.openxmlformats.org/officeDocument/2006/relationships/hyperlink" Target="https://www.aihr.com/blog/employer-branding-strategy/" TargetMode="External"/><Relationship Id="rId5" Type="http://schemas.openxmlformats.org/officeDocument/2006/relationships/hyperlink" Target="https://www.aihr.com/blog/employer-branding-metrics/" TargetMode="External"/><Relationship Id="rId4" Type="http://schemas.openxmlformats.org/officeDocument/2006/relationships/hyperlink" Target="https://www.aihr.com/blog/employer-branding-examples/"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576DEE7-F0F5-CCFE-55A1-FE8C5211DFEA}"/>
              </a:ext>
            </a:extLst>
          </p:cNvPr>
          <p:cNvSpPr>
            <a:spLocks noGrp="1"/>
          </p:cNvSpPr>
          <p:nvPr>
            <p:ph type="title"/>
          </p:nvPr>
        </p:nvSpPr>
        <p:spPr/>
        <p:txBody>
          <a:bodyPr/>
          <a:lstStyle/>
          <a:p>
            <a:r>
              <a:rPr lang="en-US" dirty="0"/>
              <a:t>Control and coordination mechanisms used in IHRM</a:t>
            </a:r>
            <a:endParaRPr lang="ru-RU" dirty="0"/>
          </a:p>
        </p:txBody>
      </p:sp>
      <p:sp>
        <p:nvSpPr>
          <p:cNvPr id="3" name="Объект 2">
            <a:extLst>
              <a:ext uri="{FF2B5EF4-FFF2-40B4-BE49-F238E27FC236}">
                <a16:creationId xmlns:a16="http://schemas.microsoft.com/office/drawing/2014/main" id="{820ACB15-DE63-E7F7-F2CE-6A260786BBF8}"/>
              </a:ext>
            </a:extLst>
          </p:cNvPr>
          <p:cNvSpPr>
            <a:spLocks noGrp="1"/>
          </p:cNvSpPr>
          <p:nvPr>
            <p:ph idx="1"/>
          </p:nvPr>
        </p:nvSpPr>
        <p:spPr>
          <a:xfrm>
            <a:off x="838200" y="1825625"/>
            <a:ext cx="10740656" cy="4851622"/>
          </a:xfrm>
        </p:spPr>
        <p:txBody>
          <a:bodyPr>
            <a:noAutofit/>
          </a:bodyPr>
          <a:lstStyle/>
          <a:p>
            <a:pPr marL="0" indent="0">
              <a:buNone/>
            </a:pPr>
            <a:r>
              <a:rPr lang="en-US" b="1" dirty="0"/>
              <a:t>Standardization</a:t>
            </a:r>
            <a:r>
              <a:rPr lang="en-US" dirty="0"/>
              <a:t>: Standardization refers to the use of a common set of HR practices across all the locations of the organization. This ensures consistency in HR practices, which is particularly important in multinational companies. For example, a company may establish a global policy on compensation and benefits that applies to all employees, regardless of their location.</a:t>
            </a:r>
          </a:p>
          <a:p>
            <a:pPr marL="0" indent="0">
              <a:buNone/>
            </a:pPr>
            <a:r>
              <a:rPr lang="en-US" b="1" dirty="0"/>
              <a:t>Centralization: </a:t>
            </a:r>
            <a:r>
              <a:rPr lang="en-US" dirty="0"/>
              <a:t>Centralization refers to the consolidation of decision-making authority at the head office of the organization. This approach is useful in managing HR practices in a centralized manner, particularly in the case of global policies that are applied across all locations. In this approach, local HR managers are responsible for executing global HR policies in their respective locations.</a:t>
            </a:r>
            <a:endParaRPr lang="ru-RU" dirty="0"/>
          </a:p>
        </p:txBody>
      </p:sp>
    </p:spTree>
    <p:extLst>
      <p:ext uri="{BB962C8B-B14F-4D97-AF65-F5344CB8AC3E}">
        <p14:creationId xmlns:p14="http://schemas.microsoft.com/office/powerpoint/2010/main" val="22228524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Galbraith's Star Model">
            <a:extLst>
              <a:ext uri="{FF2B5EF4-FFF2-40B4-BE49-F238E27FC236}">
                <a16:creationId xmlns:a16="http://schemas.microsoft.com/office/drawing/2014/main" id="{5E97B2AE-93B2-F963-41CD-FE328CA0FD9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7563" y="116958"/>
            <a:ext cx="10079665" cy="66462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95064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759889FC-6996-1E58-8116-0A3770264394}"/>
              </a:ext>
            </a:extLst>
          </p:cNvPr>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7987993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DCAC819-C5B6-94B9-4E10-91A2D00713A2}"/>
              </a:ext>
            </a:extLst>
          </p:cNvPr>
          <p:cNvSpPr>
            <a:spLocks noGrp="1"/>
          </p:cNvSpPr>
          <p:nvPr>
            <p:ph type="title"/>
          </p:nvPr>
        </p:nvSpPr>
        <p:spPr/>
        <p:txBody>
          <a:bodyPr/>
          <a:lstStyle/>
          <a:p>
            <a:r>
              <a:rPr lang="en-US" b="1" dirty="0"/>
              <a:t>Jay Galbraith’s Star Model</a:t>
            </a:r>
            <a:endParaRPr lang="ru-RU" b="1" dirty="0"/>
          </a:p>
        </p:txBody>
      </p:sp>
      <p:sp>
        <p:nvSpPr>
          <p:cNvPr id="3" name="Объект 2">
            <a:extLst>
              <a:ext uri="{FF2B5EF4-FFF2-40B4-BE49-F238E27FC236}">
                <a16:creationId xmlns:a16="http://schemas.microsoft.com/office/drawing/2014/main" id="{F4D68229-71CD-29AC-129B-725DD9ED71AD}"/>
              </a:ext>
            </a:extLst>
          </p:cNvPr>
          <p:cNvSpPr>
            <a:spLocks noGrp="1"/>
          </p:cNvSpPr>
          <p:nvPr>
            <p:ph idx="1"/>
          </p:nvPr>
        </p:nvSpPr>
        <p:spPr>
          <a:xfrm>
            <a:off x="838200" y="1690688"/>
            <a:ext cx="10515600" cy="4851622"/>
          </a:xfrm>
        </p:spPr>
        <p:txBody>
          <a:bodyPr>
            <a:noAutofit/>
          </a:bodyPr>
          <a:lstStyle/>
          <a:p>
            <a:r>
              <a:rPr lang="en-US" dirty="0"/>
              <a:t>The Star Model is a framework for influencing employee behavior through a “series of design policies” controllable by management:</a:t>
            </a:r>
          </a:p>
          <a:p>
            <a:r>
              <a:rPr lang="en-US" b="1" dirty="0"/>
              <a:t>Strategy</a:t>
            </a:r>
            <a:r>
              <a:rPr lang="en-US" dirty="0"/>
              <a:t> determines goals and objectives, values and missions, and the “basic direction of the company.”</a:t>
            </a:r>
          </a:p>
          <a:p>
            <a:r>
              <a:rPr lang="en-US" b="1" dirty="0"/>
              <a:t>Structure </a:t>
            </a:r>
            <a:r>
              <a:rPr lang="en-US" dirty="0"/>
              <a:t>determines where power and authority lie.</a:t>
            </a:r>
          </a:p>
          <a:p>
            <a:r>
              <a:rPr lang="en-US" b="1" dirty="0"/>
              <a:t>Processes</a:t>
            </a:r>
            <a:r>
              <a:rPr lang="en-US" dirty="0"/>
              <a:t> are the flow of information and decision processes across the organizational structure.</a:t>
            </a:r>
          </a:p>
          <a:p>
            <a:r>
              <a:rPr lang="en-US" b="1" dirty="0"/>
              <a:t>Rewards</a:t>
            </a:r>
            <a:r>
              <a:rPr lang="en-US" dirty="0"/>
              <a:t> align employee goals to organizational goals.</a:t>
            </a:r>
          </a:p>
          <a:p>
            <a:r>
              <a:rPr lang="en-US" b="1" dirty="0"/>
              <a:t>People</a:t>
            </a:r>
            <a:r>
              <a:rPr lang="en-US" dirty="0"/>
              <a:t> refers to aligning human resources policies and functions to develop both people and organizational capabilities.</a:t>
            </a:r>
            <a:endParaRPr lang="ru-RU" dirty="0"/>
          </a:p>
        </p:txBody>
      </p:sp>
    </p:spTree>
    <p:extLst>
      <p:ext uri="{BB962C8B-B14F-4D97-AF65-F5344CB8AC3E}">
        <p14:creationId xmlns:p14="http://schemas.microsoft.com/office/powerpoint/2010/main" val="216923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E56E1D7-7459-D4D9-29A0-FCCCA1750826}"/>
              </a:ext>
            </a:extLst>
          </p:cNvPr>
          <p:cNvSpPr txBox="1"/>
          <p:nvPr/>
        </p:nvSpPr>
        <p:spPr>
          <a:xfrm>
            <a:off x="572386" y="1339703"/>
            <a:ext cx="11227981" cy="5324535"/>
          </a:xfrm>
          <a:prstGeom prst="rect">
            <a:avLst/>
          </a:prstGeom>
          <a:noFill/>
        </p:spPr>
        <p:txBody>
          <a:bodyPr wrap="square">
            <a:spAutoFit/>
          </a:bodyPr>
          <a:lstStyle/>
          <a:p>
            <a:pPr algn="just"/>
            <a:r>
              <a:rPr lang="en-US" sz="2000" dirty="0"/>
              <a:t>Choose a </a:t>
            </a:r>
            <a:r>
              <a:rPr lang="en-US" sz="2000" b="1" dirty="0"/>
              <a:t>multinational company </a:t>
            </a:r>
            <a:r>
              <a:rPr lang="en-US" sz="2000" dirty="0"/>
              <a:t>that operates in more than one country. Analyze the company using the Jay Galbraith's Star Model. Identify the following elements:</a:t>
            </a:r>
          </a:p>
          <a:p>
            <a:pPr algn="just"/>
            <a:endParaRPr lang="en-US" sz="2000" dirty="0"/>
          </a:p>
          <a:p>
            <a:pPr marL="285750" indent="-285750" algn="just">
              <a:buFont typeface="Arial" panose="020B0604020202020204" pitchFamily="34" charset="0"/>
              <a:buChar char="•"/>
            </a:pPr>
            <a:r>
              <a:rPr lang="en-US" sz="2000" b="1" dirty="0"/>
              <a:t>Strategy</a:t>
            </a:r>
            <a:r>
              <a:rPr lang="en-US" sz="2000" dirty="0"/>
              <a:t>: What is the company's strategy for operating in different countries? How does it approach issues such as localization, standardization, and adaptation?</a:t>
            </a:r>
          </a:p>
          <a:p>
            <a:pPr marL="285750" indent="-285750" algn="just">
              <a:buFont typeface="Arial" panose="020B0604020202020204" pitchFamily="34" charset="0"/>
              <a:buChar char="•"/>
            </a:pPr>
            <a:r>
              <a:rPr lang="en-US" sz="2000" b="1" dirty="0"/>
              <a:t>Structure</a:t>
            </a:r>
            <a:r>
              <a:rPr lang="en-US" sz="2000" dirty="0"/>
              <a:t>: How is the company structured to manage its international operations? How are decisions made and communicated across different locations?</a:t>
            </a:r>
          </a:p>
          <a:p>
            <a:pPr marL="285750" indent="-285750" algn="just">
              <a:buFont typeface="Arial" panose="020B0604020202020204" pitchFamily="34" charset="0"/>
              <a:buChar char="•"/>
            </a:pPr>
            <a:r>
              <a:rPr lang="en-US" sz="2000" b="1" dirty="0"/>
              <a:t>Processes</a:t>
            </a:r>
            <a:r>
              <a:rPr lang="en-US" sz="2000" dirty="0"/>
              <a:t>: What HRM processes does the company use to manage its international operations? How are these processes aligned with the company's strategy and structure?</a:t>
            </a:r>
          </a:p>
          <a:p>
            <a:pPr marL="285750" indent="-285750" algn="just">
              <a:buFont typeface="Arial" panose="020B0604020202020204" pitchFamily="34" charset="0"/>
              <a:buChar char="•"/>
            </a:pPr>
            <a:r>
              <a:rPr lang="en-US" sz="2000" b="1" dirty="0"/>
              <a:t>Rewards</a:t>
            </a:r>
            <a:r>
              <a:rPr lang="en-US" sz="2000" dirty="0"/>
              <a:t>: What rewards and incentives does the company offer to employees in its international operations? How are these rewards and incentives aligned with the company's strategy and goals?</a:t>
            </a:r>
          </a:p>
          <a:p>
            <a:pPr marL="285750" indent="-285750" algn="just">
              <a:buFont typeface="Arial" panose="020B0604020202020204" pitchFamily="34" charset="0"/>
              <a:buChar char="•"/>
            </a:pPr>
            <a:r>
              <a:rPr lang="en-US" sz="2000" b="1" dirty="0"/>
              <a:t>People</a:t>
            </a:r>
            <a:r>
              <a:rPr lang="en-US" sz="2000" dirty="0"/>
              <a:t>: What skills and competencies are required to manage international HRM in the company? How does the company ensure that its employees have the necessary skills and competencies?</a:t>
            </a:r>
          </a:p>
          <a:p>
            <a:pPr algn="just"/>
            <a:endParaRPr lang="en-US" sz="2000" dirty="0"/>
          </a:p>
          <a:p>
            <a:pPr algn="just"/>
            <a:r>
              <a:rPr lang="en-US" sz="2000" dirty="0"/>
              <a:t>Based on your analysis, identify at least two strengths and two weaknesses in the company's international HRM practices using the Star Model. Make sure your strengths and weaknesses are specific and aligned with the elements of the model. Write a brief report (300-500 words) summarizing your analysis.</a:t>
            </a:r>
          </a:p>
        </p:txBody>
      </p:sp>
      <p:sp>
        <p:nvSpPr>
          <p:cNvPr id="6" name="Заголовок 1">
            <a:extLst>
              <a:ext uri="{FF2B5EF4-FFF2-40B4-BE49-F238E27FC236}">
                <a16:creationId xmlns:a16="http://schemas.microsoft.com/office/drawing/2014/main" id="{8A336150-7800-3DC4-84EC-E993EF9A88F0}"/>
              </a:ext>
            </a:extLst>
          </p:cNvPr>
          <p:cNvSpPr txBox="1">
            <a:spLocks/>
          </p:cNvSpPr>
          <p:nvPr/>
        </p:nvSpPr>
        <p:spPr>
          <a:xfrm>
            <a:off x="572386" y="195004"/>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Homework - Jay Galbraith's Star Model</a:t>
            </a:r>
            <a:endParaRPr lang="ru-RU" dirty="0"/>
          </a:p>
        </p:txBody>
      </p:sp>
    </p:spTree>
    <p:extLst>
      <p:ext uri="{BB962C8B-B14F-4D97-AF65-F5344CB8AC3E}">
        <p14:creationId xmlns:p14="http://schemas.microsoft.com/office/powerpoint/2010/main" val="12353980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127E347-3DE2-C54E-4CAC-4ACD5B5F2D99}"/>
              </a:ext>
            </a:extLst>
          </p:cNvPr>
          <p:cNvSpPr>
            <a:spLocks noGrp="1"/>
          </p:cNvSpPr>
          <p:nvPr>
            <p:ph type="title"/>
          </p:nvPr>
        </p:nvSpPr>
        <p:spPr/>
        <p:txBody>
          <a:bodyPr/>
          <a:lstStyle/>
          <a:p>
            <a:pPr marL="0" indent="0">
              <a:buNone/>
            </a:pPr>
            <a:r>
              <a:rPr lang="en-US" dirty="0"/>
              <a:t>Watch additional videos (optional):</a:t>
            </a:r>
          </a:p>
        </p:txBody>
      </p:sp>
      <p:sp>
        <p:nvSpPr>
          <p:cNvPr id="3" name="Объект 2">
            <a:extLst>
              <a:ext uri="{FF2B5EF4-FFF2-40B4-BE49-F238E27FC236}">
                <a16:creationId xmlns:a16="http://schemas.microsoft.com/office/drawing/2014/main" id="{F69C7236-F079-9CB0-45B6-F06C9B8E94E8}"/>
              </a:ext>
            </a:extLst>
          </p:cNvPr>
          <p:cNvSpPr>
            <a:spLocks noGrp="1"/>
          </p:cNvSpPr>
          <p:nvPr>
            <p:ph idx="1"/>
          </p:nvPr>
        </p:nvSpPr>
        <p:spPr>
          <a:xfrm>
            <a:off x="838200" y="1360966"/>
            <a:ext cx="10515600" cy="5348177"/>
          </a:xfrm>
        </p:spPr>
        <p:txBody>
          <a:bodyPr>
            <a:normAutofit/>
          </a:bodyPr>
          <a:lstStyle/>
          <a:p>
            <a:r>
              <a:rPr lang="en-US" dirty="0"/>
              <a:t>Star Model Explained:</a:t>
            </a:r>
          </a:p>
          <a:p>
            <a:pPr marL="0" indent="0">
              <a:buNone/>
            </a:pPr>
            <a:r>
              <a:rPr lang="en-US" dirty="0">
                <a:hlinkClick r:id="rId2"/>
              </a:rPr>
              <a:t>https://www.youtube.com/watch?v=9UENqPifrgM</a:t>
            </a:r>
            <a:endParaRPr lang="en-US" dirty="0"/>
          </a:p>
          <a:p>
            <a:r>
              <a:rPr lang="en-US" dirty="0"/>
              <a:t>McKinsey 7S Framework Explained</a:t>
            </a:r>
          </a:p>
          <a:p>
            <a:pPr marL="0" indent="0">
              <a:buNone/>
            </a:pPr>
            <a:r>
              <a:rPr lang="en-US" dirty="0">
                <a:hlinkClick r:id="rId3"/>
              </a:rPr>
              <a:t>https://www.youtube.com/watch?v=DFNJypMOIMI</a:t>
            </a:r>
            <a:endParaRPr lang="en-US" dirty="0"/>
          </a:p>
          <a:p>
            <a:r>
              <a:rPr lang="en-US" dirty="0"/>
              <a:t>The Organization Design Toolkit for HR</a:t>
            </a:r>
          </a:p>
          <a:p>
            <a:pPr marL="0" indent="0">
              <a:buNone/>
            </a:pPr>
            <a:r>
              <a:rPr lang="en-US" dirty="0">
                <a:hlinkClick r:id="rId4"/>
              </a:rPr>
              <a:t>https://www.youtube.com/watch?v=6P0hw3Q1imI</a:t>
            </a:r>
            <a:endParaRPr lang="en-US" dirty="0"/>
          </a:p>
          <a:p>
            <a:r>
              <a:rPr lang="en-US" dirty="0"/>
              <a:t>Read: Designing Strategic Organizations: The New Work of Executives and HR</a:t>
            </a:r>
          </a:p>
          <a:p>
            <a:pPr marL="0" indent="0">
              <a:buNone/>
            </a:pPr>
            <a:r>
              <a:rPr lang="en-US" dirty="0">
                <a:hlinkClick r:id="rId5"/>
              </a:rPr>
              <a:t>https://kateskesler.com/wp-content/uploads/2012/08/HRPS_PeopStrat33_3_KatesKesler.pdf</a:t>
            </a:r>
            <a:r>
              <a:rPr lang="en-US" dirty="0"/>
              <a:t> </a:t>
            </a:r>
          </a:p>
          <a:p>
            <a:pPr marL="0" indent="0">
              <a:buNone/>
            </a:pPr>
            <a:endParaRPr lang="en-US" dirty="0"/>
          </a:p>
          <a:p>
            <a:pPr marL="0" indent="0">
              <a:buNone/>
            </a:pPr>
            <a:endParaRPr lang="en-US" dirty="0"/>
          </a:p>
          <a:p>
            <a:pPr marL="0" indent="0">
              <a:buNone/>
            </a:pPr>
            <a:endParaRPr lang="en-US" dirty="0"/>
          </a:p>
          <a:p>
            <a:pPr marL="0" indent="0">
              <a:buNone/>
            </a:pPr>
            <a:endParaRPr lang="ru-RU" dirty="0"/>
          </a:p>
        </p:txBody>
      </p:sp>
    </p:spTree>
    <p:extLst>
      <p:ext uri="{BB962C8B-B14F-4D97-AF65-F5344CB8AC3E}">
        <p14:creationId xmlns:p14="http://schemas.microsoft.com/office/powerpoint/2010/main" val="20014663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McKinsey 7S Framework: Boost business performance, prepare for change and implement effective strategies (Management &amp; Marketing Book 19) by [50MINUTES.COM, Anne-Christine Cadiat]">
            <a:extLst>
              <a:ext uri="{FF2B5EF4-FFF2-40B4-BE49-F238E27FC236}">
                <a16:creationId xmlns:a16="http://schemas.microsoft.com/office/drawing/2014/main" id="{BA728630-0C37-78EC-D0D7-DCCCEA8F95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4990" y="585785"/>
            <a:ext cx="3190875" cy="4762500"/>
          </a:xfrm>
          <a:prstGeom prst="rect">
            <a:avLst/>
          </a:prstGeom>
          <a:noFill/>
          <a:extLst>
            <a:ext uri="{909E8E84-426E-40DD-AFC4-6F175D3DCCD1}">
              <a14:hiddenFill xmlns:a14="http://schemas.microsoft.com/office/drawing/2010/main">
                <a:solidFill>
                  <a:srgbClr val="FFFFFF"/>
                </a:solidFill>
              </a14:hiddenFill>
            </a:ext>
          </a:extLst>
        </p:spPr>
      </p:pic>
      <p:pic>
        <p:nvPicPr>
          <p:cNvPr id="3" name="Рисунок 2" descr="Изображение выглядит как диаграмма&#10;&#10;Автоматически созданное описание">
            <a:extLst>
              <a:ext uri="{FF2B5EF4-FFF2-40B4-BE49-F238E27FC236}">
                <a16:creationId xmlns:a16="http://schemas.microsoft.com/office/drawing/2014/main" id="{5A8F130F-F5A4-6974-49BF-DEB1025B15E8}"/>
              </a:ext>
            </a:extLst>
          </p:cNvPr>
          <p:cNvPicPr>
            <a:picLocks noChangeAspect="1"/>
          </p:cNvPicPr>
          <p:nvPr/>
        </p:nvPicPr>
        <p:blipFill>
          <a:blip r:embed="rId3"/>
          <a:stretch>
            <a:fillRect/>
          </a:stretch>
        </p:blipFill>
        <p:spPr>
          <a:xfrm>
            <a:off x="8640283" y="595310"/>
            <a:ext cx="3190875" cy="4752975"/>
          </a:xfrm>
          <a:prstGeom prst="rect">
            <a:avLst/>
          </a:prstGeom>
        </p:spPr>
      </p:pic>
      <p:pic>
        <p:nvPicPr>
          <p:cNvPr id="16390" name="Picture 6" descr="Organizational Culture and Leadership (The Jossey–Bass Business &amp;  Management Series): Amazon.co.uk: Schein, Edgar H.: 8601300283050: Books">
            <a:extLst>
              <a:ext uri="{FF2B5EF4-FFF2-40B4-BE49-F238E27FC236}">
                <a16:creationId xmlns:a16="http://schemas.microsoft.com/office/drawing/2014/main" id="{7C38D6E6-AA8A-A7CF-53E4-31C5446DD95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0842" y="604835"/>
            <a:ext cx="3578495" cy="4752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43918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F0FCB6F-6766-AEC6-EDB2-ADD2A505BA00}"/>
              </a:ext>
            </a:extLst>
          </p:cNvPr>
          <p:cNvSpPr>
            <a:spLocks noGrp="1"/>
          </p:cNvSpPr>
          <p:nvPr>
            <p:ph type="title"/>
          </p:nvPr>
        </p:nvSpPr>
        <p:spPr/>
        <p:txBody>
          <a:bodyPr/>
          <a:lstStyle/>
          <a:p>
            <a:r>
              <a:rPr lang="en-US" dirty="0"/>
              <a:t>Summary</a:t>
            </a:r>
            <a:endParaRPr lang="ru-RU" dirty="0"/>
          </a:p>
        </p:txBody>
      </p:sp>
      <p:sp>
        <p:nvSpPr>
          <p:cNvPr id="3" name="Объект 2">
            <a:extLst>
              <a:ext uri="{FF2B5EF4-FFF2-40B4-BE49-F238E27FC236}">
                <a16:creationId xmlns:a16="http://schemas.microsoft.com/office/drawing/2014/main" id="{489766D8-83EE-D003-C079-77A3CA5CE50B}"/>
              </a:ext>
            </a:extLst>
          </p:cNvPr>
          <p:cNvSpPr>
            <a:spLocks noGrp="1"/>
          </p:cNvSpPr>
          <p:nvPr>
            <p:ph idx="1"/>
          </p:nvPr>
        </p:nvSpPr>
        <p:spPr/>
        <p:txBody>
          <a:bodyPr/>
          <a:lstStyle/>
          <a:p>
            <a:r>
              <a:rPr lang="en-US" dirty="0"/>
              <a:t>We learnt the concept of internationalization strategy</a:t>
            </a:r>
          </a:p>
          <a:p>
            <a:r>
              <a:rPr lang="en-US" dirty="0"/>
              <a:t>We looked at organizational structures</a:t>
            </a:r>
          </a:p>
          <a:p>
            <a:r>
              <a:rPr lang="en-US" dirty="0"/>
              <a:t>We discussed control and coordination mechanisms used in IHRM</a:t>
            </a:r>
          </a:p>
          <a:p>
            <a:r>
              <a:rPr lang="en-US" dirty="0"/>
              <a:t>We reviewed McKinsey 7s framework and Galbraith's Star Model</a:t>
            </a:r>
            <a:endParaRPr lang="ru-RU" dirty="0"/>
          </a:p>
        </p:txBody>
      </p:sp>
    </p:spTree>
    <p:extLst>
      <p:ext uri="{BB962C8B-B14F-4D97-AF65-F5344CB8AC3E}">
        <p14:creationId xmlns:p14="http://schemas.microsoft.com/office/powerpoint/2010/main" val="37145499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International Recruitment, Selection and Talent Management</a:t>
            </a:r>
          </a:p>
        </p:txBody>
      </p:sp>
      <p:sp>
        <p:nvSpPr>
          <p:cNvPr id="3" name="Text Placeholder 2"/>
          <p:cNvSpPr>
            <a:spLocks noGrp="1"/>
          </p:cNvSpPr>
          <p:nvPr>
            <p:ph type="body" idx="1"/>
          </p:nvPr>
        </p:nvSpPr>
        <p:spPr/>
        <p:txBody>
          <a:bodyPr/>
          <a:lstStyle/>
          <a:p>
            <a:r>
              <a:rPr lang="en-US" dirty="0"/>
              <a:t>Module 4</a:t>
            </a:r>
          </a:p>
        </p:txBody>
      </p:sp>
    </p:spTree>
    <p:extLst>
      <p:ext uri="{BB962C8B-B14F-4D97-AF65-F5344CB8AC3E}">
        <p14:creationId xmlns:p14="http://schemas.microsoft.com/office/powerpoint/2010/main" val="14792831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2A9D179-41C8-F4A7-B2E9-BE93B2B99E70}"/>
              </a:ext>
            </a:extLst>
          </p:cNvPr>
          <p:cNvSpPr>
            <a:spLocks noGrp="1"/>
          </p:cNvSpPr>
          <p:nvPr>
            <p:ph type="title"/>
          </p:nvPr>
        </p:nvSpPr>
        <p:spPr/>
        <p:txBody>
          <a:bodyPr/>
          <a:lstStyle/>
          <a:p>
            <a:r>
              <a:rPr lang="en-US" dirty="0"/>
              <a:t>Learning outcomes:</a:t>
            </a:r>
            <a:endParaRPr lang="ru-RU" dirty="0"/>
          </a:p>
        </p:txBody>
      </p:sp>
      <p:sp>
        <p:nvSpPr>
          <p:cNvPr id="3" name="Объект 2">
            <a:extLst>
              <a:ext uri="{FF2B5EF4-FFF2-40B4-BE49-F238E27FC236}">
                <a16:creationId xmlns:a16="http://schemas.microsoft.com/office/drawing/2014/main" id="{14444106-D7CE-270D-515A-53021E205A6F}"/>
              </a:ext>
            </a:extLst>
          </p:cNvPr>
          <p:cNvSpPr>
            <a:spLocks noGrp="1"/>
          </p:cNvSpPr>
          <p:nvPr>
            <p:ph idx="1"/>
          </p:nvPr>
        </p:nvSpPr>
        <p:spPr/>
        <p:txBody>
          <a:bodyPr/>
          <a:lstStyle/>
          <a:p>
            <a:r>
              <a:rPr lang="en-US" dirty="0"/>
              <a:t>Understand the key processes associated with attracting, recruiting, selecting and retraining talent</a:t>
            </a:r>
          </a:p>
          <a:p>
            <a:r>
              <a:rPr lang="en-US" dirty="0"/>
              <a:t>Gain a deeper understanding of employer branding</a:t>
            </a:r>
          </a:p>
          <a:p>
            <a:r>
              <a:rPr lang="en-US" dirty="0"/>
              <a:t>Identify and make informed decisions regarding this topic</a:t>
            </a:r>
          </a:p>
          <a:p>
            <a:r>
              <a:rPr lang="en-US" dirty="0"/>
              <a:t>Understand talent management</a:t>
            </a:r>
            <a:endParaRPr lang="ru-RU" dirty="0"/>
          </a:p>
        </p:txBody>
      </p:sp>
    </p:spTree>
    <p:extLst>
      <p:ext uri="{BB962C8B-B14F-4D97-AF65-F5344CB8AC3E}">
        <p14:creationId xmlns:p14="http://schemas.microsoft.com/office/powerpoint/2010/main" val="23737230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0544BFC-8C42-6716-8F07-12062B84EEEC}"/>
              </a:ext>
            </a:extLst>
          </p:cNvPr>
          <p:cNvSpPr>
            <a:spLocks noGrp="1"/>
          </p:cNvSpPr>
          <p:nvPr>
            <p:ph type="title"/>
          </p:nvPr>
        </p:nvSpPr>
        <p:spPr/>
        <p:txBody>
          <a:bodyPr/>
          <a:lstStyle/>
          <a:p>
            <a:r>
              <a:rPr lang="en-US" dirty="0"/>
              <a:t>What is talent?</a:t>
            </a:r>
            <a:endParaRPr lang="ru-RU" dirty="0"/>
          </a:p>
        </p:txBody>
      </p:sp>
      <p:sp>
        <p:nvSpPr>
          <p:cNvPr id="3" name="Объект 2">
            <a:extLst>
              <a:ext uri="{FF2B5EF4-FFF2-40B4-BE49-F238E27FC236}">
                <a16:creationId xmlns:a16="http://schemas.microsoft.com/office/drawing/2014/main" id="{C7B1D936-8163-37BC-393F-D853FFC1C6D6}"/>
              </a:ext>
            </a:extLst>
          </p:cNvPr>
          <p:cNvSpPr>
            <a:spLocks noGrp="1"/>
          </p:cNvSpPr>
          <p:nvPr>
            <p:ph idx="1"/>
          </p:nvPr>
        </p:nvSpPr>
        <p:spPr>
          <a:xfrm>
            <a:off x="838200" y="1690688"/>
            <a:ext cx="10515600" cy="4802187"/>
          </a:xfrm>
        </p:spPr>
        <p:txBody>
          <a:bodyPr>
            <a:normAutofit fontScale="85000" lnSpcReduction="20000"/>
          </a:bodyPr>
          <a:lstStyle/>
          <a:p>
            <a:pPr algn="just"/>
            <a:r>
              <a:rPr lang="en-US" dirty="0"/>
              <a:t>Talent refers to individuals who have exceptional abilities or potential in their respective fields or job roles.</a:t>
            </a:r>
          </a:p>
          <a:p>
            <a:pPr algn="just"/>
            <a:r>
              <a:rPr lang="en-US" dirty="0"/>
              <a:t>Talent refers to the skills, knowledge, and abilities of employees that enable them to contribute to the success of the organization.</a:t>
            </a:r>
          </a:p>
          <a:p>
            <a:pPr algn="just"/>
            <a:r>
              <a:rPr lang="en-US" dirty="0"/>
              <a:t>Talent is the collective set of skills, abilities, and potential that an organization seeks to attract, develop, and retain in order to achieve its strategic objectives.</a:t>
            </a:r>
          </a:p>
          <a:p>
            <a:pPr algn="just"/>
            <a:r>
              <a:rPr lang="en-US" dirty="0"/>
              <a:t>Talent is the unique combination of personality traits, cognitive abilities, and specialized knowledge and skills that individuals possess, and that are relevant to their job roles within the organization.</a:t>
            </a:r>
          </a:p>
          <a:p>
            <a:pPr algn="just"/>
            <a:r>
              <a:rPr lang="en-US" dirty="0"/>
              <a:t>Talent is the key resource that organizations must effectively manage and leverage in order to achieve sustainable competitive advantage in the marketplace.</a:t>
            </a:r>
          </a:p>
          <a:p>
            <a:pPr algn="just"/>
            <a:r>
              <a:rPr lang="en-US" dirty="0"/>
              <a:t>Talent refers to the individuals who possess the capabilities, potential, and motivation to drive innovation, creativity, and high performance within the organization.</a:t>
            </a:r>
            <a:endParaRPr lang="ru-RU" dirty="0"/>
          </a:p>
        </p:txBody>
      </p:sp>
    </p:spTree>
    <p:extLst>
      <p:ext uri="{BB962C8B-B14F-4D97-AF65-F5344CB8AC3E}">
        <p14:creationId xmlns:p14="http://schemas.microsoft.com/office/powerpoint/2010/main" val="2381514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264C6B-89F5-ACC7-F86B-EEE4A0834E70}"/>
              </a:ext>
            </a:extLst>
          </p:cNvPr>
          <p:cNvSpPr>
            <a:spLocks noGrp="1"/>
          </p:cNvSpPr>
          <p:nvPr>
            <p:ph type="title"/>
          </p:nvPr>
        </p:nvSpPr>
        <p:spPr/>
        <p:txBody>
          <a:bodyPr/>
          <a:lstStyle/>
          <a:p>
            <a:r>
              <a:rPr lang="en-US" dirty="0"/>
              <a:t>Control and coordination mechanisms used in IHRM</a:t>
            </a:r>
            <a:endParaRPr lang="ru-RU" dirty="0"/>
          </a:p>
        </p:txBody>
      </p:sp>
      <p:sp>
        <p:nvSpPr>
          <p:cNvPr id="3" name="Объект 2">
            <a:extLst>
              <a:ext uri="{FF2B5EF4-FFF2-40B4-BE49-F238E27FC236}">
                <a16:creationId xmlns:a16="http://schemas.microsoft.com/office/drawing/2014/main" id="{8AF441A2-D46A-F047-54E1-D8C91F1D10C1}"/>
              </a:ext>
            </a:extLst>
          </p:cNvPr>
          <p:cNvSpPr>
            <a:spLocks noGrp="1"/>
          </p:cNvSpPr>
          <p:nvPr>
            <p:ph idx="1"/>
          </p:nvPr>
        </p:nvSpPr>
        <p:spPr/>
        <p:txBody>
          <a:bodyPr>
            <a:noAutofit/>
          </a:bodyPr>
          <a:lstStyle/>
          <a:p>
            <a:pPr marL="0" indent="0">
              <a:buNone/>
            </a:pPr>
            <a:r>
              <a:rPr lang="en-US" b="1" dirty="0"/>
              <a:t>Localization: </a:t>
            </a:r>
            <a:r>
              <a:rPr lang="en-US" dirty="0"/>
              <a:t>Localization refers to the adaptation of HR practices to meet local needs and cultural differences. This approach recognizes that different countries and regions have unique cultural and legal requirements that need to be addressed. In this approach, local HR managers have more autonomy in designing and implementing HR practices, as they have a better understanding of the local context.</a:t>
            </a:r>
          </a:p>
          <a:p>
            <a:pPr marL="0" indent="0">
              <a:buNone/>
            </a:pPr>
            <a:r>
              <a:rPr lang="en-US" b="1" dirty="0"/>
              <a:t>Hybrid: </a:t>
            </a:r>
            <a:r>
              <a:rPr lang="en-US" dirty="0"/>
              <a:t>Hybrid approaches combine elements of standardization, centralization, and localization. For example, a company may have a global policy on compensation and benefits that applies to all employees but allows local HR managers to adapt it to meet local legal and cultural requirements.</a:t>
            </a:r>
          </a:p>
          <a:p>
            <a:endParaRPr lang="ru-RU" dirty="0"/>
          </a:p>
        </p:txBody>
      </p:sp>
    </p:spTree>
    <p:extLst>
      <p:ext uri="{BB962C8B-B14F-4D97-AF65-F5344CB8AC3E}">
        <p14:creationId xmlns:p14="http://schemas.microsoft.com/office/powerpoint/2010/main" val="16788322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A7D3CE7-737E-A354-1225-250D61364707}"/>
              </a:ext>
            </a:extLst>
          </p:cNvPr>
          <p:cNvSpPr>
            <a:spLocks noGrp="1"/>
          </p:cNvSpPr>
          <p:nvPr>
            <p:ph type="title"/>
          </p:nvPr>
        </p:nvSpPr>
        <p:spPr/>
        <p:txBody>
          <a:bodyPr/>
          <a:lstStyle/>
          <a:p>
            <a:r>
              <a:rPr lang="en-US" dirty="0"/>
              <a:t>Exclusive and Inclusive approaches</a:t>
            </a:r>
            <a:endParaRPr lang="ru-RU" dirty="0"/>
          </a:p>
        </p:txBody>
      </p:sp>
      <p:sp>
        <p:nvSpPr>
          <p:cNvPr id="3" name="Объект 2">
            <a:extLst>
              <a:ext uri="{FF2B5EF4-FFF2-40B4-BE49-F238E27FC236}">
                <a16:creationId xmlns:a16="http://schemas.microsoft.com/office/drawing/2014/main" id="{995BA4C4-5C79-AB26-C1CD-FB6F65F55246}"/>
              </a:ext>
            </a:extLst>
          </p:cNvPr>
          <p:cNvSpPr>
            <a:spLocks noGrp="1"/>
          </p:cNvSpPr>
          <p:nvPr>
            <p:ph idx="1"/>
          </p:nvPr>
        </p:nvSpPr>
        <p:spPr>
          <a:xfrm>
            <a:off x="838200" y="1825625"/>
            <a:ext cx="10515600" cy="4564542"/>
          </a:xfrm>
        </p:spPr>
        <p:txBody>
          <a:bodyPr>
            <a:normAutofit/>
          </a:bodyPr>
          <a:lstStyle/>
          <a:p>
            <a:pPr algn="just"/>
            <a:r>
              <a:rPr lang="en-US" b="1" dirty="0"/>
              <a:t>Exclusive approach</a:t>
            </a:r>
            <a:r>
              <a:rPr lang="en-US" dirty="0"/>
              <a:t>: This approach focuses on identifying and developing a select group of employees who are deemed to have the highest potential or talent within the organization. It often involves offering these employees special opportunities, rewards, and benefits that are not available to others, such as exclusive training programs or higher pay.</a:t>
            </a:r>
          </a:p>
          <a:p>
            <a:pPr algn="just"/>
            <a:r>
              <a:rPr lang="en-US" b="1" dirty="0"/>
              <a:t>Inclusive approach</a:t>
            </a:r>
            <a:r>
              <a:rPr lang="en-US" dirty="0"/>
              <a:t>: This approach focuses on developing the talent and potential of all employees within the organization, regardless of their job role or level of seniority. It involves providing opportunities for learning and development, as well as recognition and rewards, to all employees.</a:t>
            </a:r>
          </a:p>
        </p:txBody>
      </p:sp>
    </p:spTree>
    <p:extLst>
      <p:ext uri="{BB962C8B-B14F-4D97-AF65-F5344CB8AC3E}">
        <p14:creationId xmlns:p14="http://schemas.microsoft.com/office/powerpoint/2010/main" val="20108414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457821A-6326-36EB-FEED-E75B3C43FB9D}"/>
              </a:ext>
            </a:extLst>
          </p:cNvPr>
          <p:cNvSpPr>
            <a:spLocks noGrp="1"/>
          </p:cNvSpPr>
          <p:nvPr>
            <p:ph type="title"/>
          </p:nvPr>
        </p:nvSpPr>
        <p:spPr/>
        <p:txBody>
          <a:bodyPr/>
          <a:lstStyle/>
          <a:p>
            <a:r>
              <a:rPr lang="en-US" dirty="0"/>
              <a:t>Talent management </a:t>
            </a:r>
            <a:endParaRPr lang="ru-RU" dirty="0"/>
          </a:p>
        </p:txBody>
      </p:sp>
      <p:sp>
        <p:nvSpPr>
          <p:cNvPr id="3" name="Объект 2">
            <a:extLst>
              <a:ext uri="{FF2B5EF4-FFF2-40B4-BE49-F238E27FC236}">
                <a16:creationId xmlns:a16="http://schemas.microsoft.com/office/drawing/2014/main" id="{93E68B28-2F4C-D94D-FF42-82A462D3295D}"/>
              </a:ext>
            </a:extLst>
          </p:cNvPr>
          <p:cNvSpPr>
            <a:spLocks noGrp="1"/>
          </p:cNvSpPr>
          <p:nvPr>
            <p:ph idx="1"/>
          </p:nvPr>
        </p:nvSpPr>
        <p:spPr>
          <a:xfrm>
            <a:off x="838200" y="1825625"/>
            <a:ext cx="10515600" cy="4667250"/>
          </a:xfrm>
        </p:spPr>
        <p:txBody>
          <a:bodyPr>
            <a:normAutofit lnSpcReduction="10000"/>
          </a:bodyPr>
          <a:lstStyle/>
          <a:p>
            <a:pPr algn="just"/>
            <a:r>
              <a:rPr lang="en-US" dirty="0"/>
              <a:t>Talent management is the systematic process of attracting, developing, retaining, and leveraging the skills, knowledge, and abilities of employees to achieve organizational goals.</a:t>
            </a:r>
          </a:p>
          <a:p>
            <a:pPr algn="just"/>
            <a:r>
              <a:rPr lang="en-US" dirty="0"/>
              <a:t>It involves identifying key talent within an organization, providing opportunities for development and growth, and aligning talent with the needs of the organization.</a:t>
            </a:r>
          </a:p>
          <a:p>
            <a:pPr algn="just"/>
            <a:r>
              <a:rPr lang="en-US" dirty="0"/>
              <a:t>Talent management encompasses a range of activities including recruiting, onboarding, performance management, career development, and succession planning.</a:t>
            </a:r>
          </a:p>
          <a:p>
            <a:pPr algn="just"/>
            <a:r>
              <a:rPr lang="en-US" dirty="0"/>
              <a:t>It is a critical function for organizations seeking to build a high-performance workforce and achieve long-term success.</a:t>
            </a:r>
            <a:endParaRPr lang="ru-RU" dirty="0"/>
          </a:p>
        </p:txBody>
      </p:sp>
    </p:spTree>
    <p:extLst>
      <p:ext uri="{BB962C8B-B14F-4D97-AF65-F5344CB8AC3E}">
        <p14:creationId xmlns:p14="http://schemas.microsoft.com/office/powerpoint/2010/main" val="6111708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Talent management: A Strategic Framework for a Multigenerational Workforce  Dr. Debbie Phillips, CPM. - ppt download">
            <a:extLst>
              <a:ext uri="{FF2B5EF4-FFF2-40B4-BE49-F238E27FC236}">
                <a16:creationId xmlns:a16="http://schemas.microsoft.com/office/drawing/2014/main" id="{FE923944-3D3D-6270-916B-EBD2B1678F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33850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9EC2F3D-0CE4-CC27-0266-1DD55DA9DA38}"/>
              </a:ext>
            </a:extLst>
          </p:cNvPr>
          <p:cNvSpPr>
            <a:spLocks noGrp="1"/>
          </p:cNvSpPr>
          <p:nvPr>
            <p:ph type="title"/>
          </p:nvPr>
        </p:nvSpPr>
        <p:spPr/>
        <p:txBody>
          <a:bodyPr/>
          <a:lstStyle/>
          <a:p>
            <a:r>
              <a:rPr lang="en-US" dirty="0"/>
              <a:t>Talent management </a:t>
            </a:r>
            <a:endParaRPr lang="ru-RU" dirty="0"/>
          </a:p>
        </p:txBody>
      </p:sp>
      <p:sp>
        <p:nvSpPr>
          <p:cNvPr id="3" name="Объект 2">
            <a:extLst>
              <a:ext uri="{FF2B5EF4-FFF2-40B4-BE49-F238E27FC236}">
                <a16:creationId xmlns:a16="http://schemas.microsoft.com/office/drawing/2014/main" id="{4034BB9A-DFCF-C84B-626C-D2B8E0C0081C}"/>
              </a:ext>
            </a:extLst>
          </p:cNvPr>
          <p:cNvSpPr>
            <a:spLocks noGrp="1"/>
          </p:cNvSpPr>
          <p:nvPr>
            <p:ph idx="1"/>
          </p:nvPr>
        </p:nvSpPr>
        <p:spPr/>
        <p:txBody>
          <a:bodyPr/>
          <a:lstStyle/>
          <a:p>
            <a:pPr marL="514350" indent="-514350">
              <a:buFont typeface="+mj-lt"/>
              <a:buAutoNum type="arabicPeriod"/>
            </a:pPr>
            <a:r>
              <a:rPr lang="en-US" dirty="0"/>
              <a:t>Strategy, culture and structure</a:t>
            </a:r>
          </a:p>
          <a:p>
            <a:pPr marL="514350" indent="-514350">
              <a:buFont typeface="+mj-lt"/>
              <a:buAutoNum type="arabicPeriod"/>
            </a:pPr>
            <a:r>
              <a:rPr lang="en-US" dirty="0"/>
              <a:t>Employer brand</a:t>
            </a:r>
          </a:p>
          <a:p>
            <a:pPr marL="514350" indent="-514350">
              <a:buFont typeface="+mj-lt"/>
              <a:buAutoNum type="arabicPeriod"/>
            </a:pPr>
            <a:r>
              <a:rPr lang="en-US" dirty="0"/>
              <a:t>Diagnosing and planning</a:t>
            </a:r>
          </a:p>
          <a:p>
            <a:pPr marL="514350" indent="-514350">
              <a:buFont typeface="+mj-lt"/>
              <a:buAutoNum type="arabicPeriod"/>
            </a:pPr>
            <a:r>
              <a:rPr lang="en-US" dirty="0"/>
              <a:t>Acquiring and selecting</a:t>
            </a:r>
          </a:p>
          <a:p>
            <a:pPr marL="514350" indent="-514350">
              <a:buFont typeface="+mj-lt"/>
              <a:buAutoNum type="arabicPeriod"/>
            </a:pPr>
            <a:r>
              <a:rPr lang="en-US" dirty="0"/>
              <a:t>Managing</a:t>
            </a:r>
          </a:p>
          <a:p>
            <a:pPr marL="514350" indent="-514350">
              <a:buFont typeface="+mj-lt"/>
              <a:buAutoNum type="arabicPeriod"/>
            </a:pPr>
            <a:r>
              <a:rPr lang="en-US" dirty="0"/>
              <a:t>Developing and retraining</a:t>
            </a:r>
            <a:endParaRPr lang="ru-RU" dirty="0"/>
          </a:p>
        </p:txBody>
      </p:sp>
    </p:spTree>
    <p:extLst>
      <p:ext uri="{BB962C8B-B14F-4D97-AF65-F5344CB8AC3E}">
        <p14:creationId xmlns:p14="http://schemas.microsoft.com/office/powerpoint/2010/main" val="30383216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7F1B5BE-9D17-38E8-38A3-0498253D9755}"/>
              </a:ext>
            </a:extLst>
          </p:cNvPr>
          <p:cNvSpPr>
            <a:spLocks noGrp="1"/>
          </p:cNvSpPr>
          <p:nvPr>
            <p:ph type="title"/>
          </p:nvPr>
        </p:nvSpPr>
        <p:spPr/>
        <p:txBody>
          <a:bodyPr/>
          <a:lstStyle/>
          <a:p>
            <a:r>
              <a:rPr lang="en-US" dirty="0"/>
              <a:t>Employer brand</a:t>
            </a:r>
            <a:endParaRPr lang="ru-RU" dirty="0"/>
          </a:p>
        </p:txBody>
      </p:sp>
      <p:sp>
        <p:nvSpPr>
          <p:cNvPr id="3" name="Объект 2">
            <a:extLst>
              <a:ext uri="{FF2B5EF4-FFF2-40B4-BE49-F238E27FC236}">
                <a16:creationId xmlns:a16="http://schemas.microsoft.com/office/drawing/2014/main" id="{D868A0BF-64D5-638C-025D-CDA4B92083D2}"/>
              </a:ext>
            </a:extLst>
          </p:cNvPr>
          <p:cNvSpPr>
            <a:spLocks noGrp="1"/>
          </p:cNvSpPr>
          <p:nvPr>
            <p:ph idx="1"/>
          </p:nvPr>
        </p:nvSpPr>
        <p:spPr>
          <a:xfrm>
            <a:off x="838200" y="1825625"/>
            <a:ext cx="10515600" cy="4667250"/>
          </a:xfrm>
        </p:spPr>
        <p:txBody>
          <a:bodyPr>
            <a:normAutofit lnSpcReduction="10000"/>
          </a:bodyPr>
          <a:lstStyle/>
          <a:p>
            <a:pPr algn="just"/>
            <a:r>
              <a:rPr lang="en-US" b="1" dirty="0"/>
              <a:t>Employer brand </a:t>
            </a:r>
            <a:r>
              <a:rPr lang="en-US" dirty="0"/>
              <a:t>refers to an organization's reputation and identity as an employer, which includes its values, culture, work environment, employee benefits, and other factors that affect how the organization is perceived by current and potential employees.</a:t>
            </a:r>
          </a:p>
          <a:p>
            <a:pPr algn="just"/>
            <a:r>
              <a:rPr lang="en-US" dirty="0"/>
              <a:t>It is the overall image that an organization projects to the public as a place to work and is a key factor in attracting and retaining talent.</a:t>
            </a:r>
          </a:p>
          <a:p>
            <a:pPr algn="just"/>
            <a:r>
              <a:rPr lang="en-US" dirty="0"/>
              <a:t>A strong employer brand can help attract and retain top talent, as well as enhance the organization's reputation and competitiveness in the marketplace. </a:t>
            </a:r>
          </a:p>
          <a:p>
            <a:pPr algn="just"/>
            <a:r>
              <a:rPr lang="en-US" dirty="0"/>
              <a:t>A weak or negative employer brand can make it difficult for an organization to attract and retain talent.</a:t>
            </a:r>
            <a:endParaRPr lang="ru-RU" dirty="0"/>
          </a:p>
        </p:txBody>
      </p:sp>
    </p:spTree>
    <p:extLst>
      <p:ext uri="{BB962C8B-B14F-4D97-AF65-F5344CB8AC3E}">
        <p14:creationId xmlns:p14="http://schemas.microsoft.com/office/powerpoint/2010/main" val="13512094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813BB65-E822-1AF1-9340-E2EF471B4EA1}"/>
              </a:ext>
            </a:extLst>
          </p:cNvPr>
          <p:cNvSpPr>
            <a:spLocks noGrp="1"/>
          </p:cNvSpPr>
          <p:nvPr>
            <p:ph type="title"/>
          </p:nvPr>
        </p:nvSpPr>
        <p:spPr/>
        <p:txBody>
          <a:bodyPr/>
          <a:lstStyle/>
          <a:p>
            <a:r>
              <a:rPr lang="en-US" dirty="0"/>
              <a:t>Fortune's top 10 'Best Companies to Work For' in 2023</a:t>
            </a:r>
            <a:endParaRPr lang="ru-RU" dirty="0"/>
          </a:p>
        </p:txBody>
      </p:sp>
      <p:sp>
        <p:nvSpPr>
          <p:cNvPr id="3" name="Объект 2">
            <a:extLst>
              <a:ext uri="{FF2B5EF4-FFF2-40B4-BE49-F238E27FC236}">
                <a16:creationId xmlns:a16="http://schemas.microsoft.com/office/drawing/2014/main" id="{6B88F839-EE03-E950-4222-1FC5A5391C14}"/>
              </a:ext>
            </a:extLst>
          </p:cNvPr>
          <p:cNvSpPr>
            <a:spLocks noGrp="1"/>
          </p:cNvSpPr>
          <p:nvPr>
            <p:ph idx="1"/>
          </p:nvPr>
        </p:nvSpPr>
        <p:spPr>
          <a:xfrm>
            <a:off x="838200" y="1825625"/>
            <a:ext cx="10515600" cy="4667250"/>
          </a:xfrm>
        </p:spPr>
        <p:txBody>
          <a:bodyPr>
            <a:normAutofit fontScale="92500" lnSpcReduction="10000"/>
          </a:bodyPr>
          <a:lstStyle/>
          <a:p>
            <a:pPr marL="514350" indent="-514350">
              <a:buFont typeface="+mj-lt"/>
              <a:buAutoNum type="arabicPeriod"/>
            </a:pPr>
            <a:r>
              <a:rPr lang="en-US" dirty="0"/>
              <a:t>Cisco Systems</a:t>
            </a:r>
          </a:p>
          <a:p>
            <a:pPr marL="514350" indent="-514350">
              <a:buFont typeface="+mj-lt"/>
              <a:buAutoNum type="arabicPeriod"/>
            </a:pPr>
            <a:r>
              <a:rPr lang="en-US" dirty="0"/>
              <a:t>Hilton</a:t>
            </a:r>
          </a:p>
          <a:p>
            <a:pPr marL="514350" indent="-514350">
              <a:buFont typeface="+mj-lt"/>
              <a:buAutoNum type="arabicPeriod"/>
            </a:pPr>
            <a:r>
              <a:rPr lang="en-US" dirty="0"/>
              <a:t>American Express</a:t>
            </a:r>
          </a:p>
          <a:p>
            <a:pPr marL="514350" indent="-514350">
              <a:buFont typeface="+mj-lt"/>
              <a:buAutoNum type="arabicPeriod"/>
            </a:pPr>
            <a:r>
              <a:rPr lang="en-US" dirty="0"/>
              <a:t>Wegmans Food Markets</a:t>
            </a:r>
          </a:p>
          <a:p>
            <a:pPr marL="514350" indent="-514350">
              <a:buFont typeface="+mj-lt"/>
              <a:buAutoNum type="arabicPeriod"/>
            </a:pPr>
            <a:r>
              <a:rPr lang="en-US" dirty="0"/>
              <a:t>Accenture</a:t>
            </a:r>
          </a:p>
          <a:p>
            <a:pPr marL="514350" indent="-514350">
              <a:buFont typeface="+mj-lt"/>
              <a:buAutoNum type="arabicPeriod"/>
            </a:pPr>
            <a:r>
              <a:rPr lang="en-US" dirty="0"/>
              <a:t>Nvidia</a:t>
            </a:r>
          </a:p>
          <a:p>
            <a:pPr marL="514350" indent="-514350">
              <a:buFont typeface="+mj-lt"/>
              <a:buAutoNum type="arabicPeriod"/>
            </a:pPr>
            <a:r>
              <a:rPr lang="en-US" dirty="0"/>
              <a:t>Atlassian</a:t>
            </a:r>
          </a:p>
          <a:p>
            <a:pPr marL="514350" indent="-514350">
              <a:buFont typeface="+mj-lt"/>
              <a:buAutoNum type="arabicPeriod"/>
            </a:pPr>
            <a:r>
              <a:rPr lang="en-US" dirty="0"/>
              <a:t>Salesforce</a:t>
            </a:r>
          </a:p>
          <a:p>
            <a:pPr marL="514350" indent="-514350">
              <a:buFont typeface="+mj-lt"/>
              <a:buAutoNum type="arabicPeriod"/>
            </a:pPr>
            <a:r>
              <a:rPr lang="en-US" dirty="0"/>
              <a:t>Comcast</a:t>
            </a:r>
          </a:p>
          <a:p>
            <a:pPr marL="514350" indent="-514350">
              <a:buFont typeface="+mj-lt"/>
              <a:buAutoNum type="arabicPeriod"/>
            </a:pPr>
            <a:r>
              <a:rPr lang="en-US" dirty="0"/>
              <a:t>Marriott International</a:t>
            </a:r>
            <a:endParaRPr lang="ru-RU" dirty="0"/>
          </a:p>
        </p:txBody>
      </p:sp>
    </p:spTree>
    <p:extLst>
      <p:ext uri="{BB962C8B-B14F-4D97-AF65-F5344CB8AC3E}">
        <p14:creationId xmlns:p14="http://schemas.microsoft.com/office/powerpoint/2010/main" val="10439144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C01B195-AC8C-87CE-B9A7-719BEC774A90}"/>
              </a:ext>
            </a:extLst>
          </p:cNvPr>
          <p:cNvSpPr>
            <a:spLocks noGrp="1"/>
          </p:cNvSpPr>
          <p:nvPr>
            <p:ph type="title"/>
          </p:nvPr>
        </p:nvSpPr>
        <p:spPr/>
        <p:txBody>
          <a:bodyPr/>
          <a:lstStyle/>
          <a:p>
            <a:r>
              <a:rPr lang="en-US" dirty="0"/>
              <a:t>Homework</a:t>
            </a:r>
            <a:endParaRPr lang="ru-RU" dirty="0"/>
          </a:p>
        </p:txBody>
      </p:sp>
      <p:sp>
        <p:nvSpPr>
          <p:cNvPr id="3" name="Объект 2">
            <a:extLst>
              <a:ext uri="{FF2B5EF4-FFF2-40B4-BE49-F238E27FC236}">
                <a16:creationId xmlns:a16="http://schemas.microsoft.com/office/drawing/2014/main" id="{7948FF7A-F97F-E2EF-6C14-9DCD24ACB54B}"/>
              </a:ext>
            </a:extLst>
          </p:cNvPr>
          <p:cNvSpPr>
            <a:spLocks noGrp="1"/>
          </p:cNvSpPr>
          <p:nvPr>
            <p:ph idx="1"/>
          </p:nvPr>
        </p:nvSpPr>
        <p:spPr/>
        <p:txBody>
          <a:bodyPr/>
          <a:lstStyle/>
          <a:p>
            <a:r>
              <a:rPr lang="en-US" dirty="0"/>
              <a:t>Identify three companies you would like to work for based on their employer brand and why?</a:t>
            </a:r>
          </a:p>
          <a:p>
            <a:r>
              <a:rPr lang="en-US" dirty="0"/>
              <a:t>Write two-three sentences about each of the three companies you selected (300-500 words max).</a:t>
            </a:r>
            <a:endParaRPr lang="ru-RU" dirty="0"/>
          </a:p>
        </p:txBody>
      </p:sp>
    </p:spTree>
    <p:extLst>
      <p:ext uri="{BB962C8B-B14F-4D97-AF65-F5344CB8AC3E}">
        <p14:creationId xmlns:p14="http://schemas.microsoft.com/office/powerpoint/2010/main" val="410373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ED35EBC-0325-17CA-9616-5891BF5FEEFE}"/>
              </a:ext>
            </a:extLst>
          </p:cNvPr>
          <p:cNvSpPr>
            <a:spLocks noGrp="1"/>
          </p:cNvSpPr>
          <p:nvPr>
            <p:ph type="title"/>
          </p:nvPr>
        </p:nvSpPr>
        <p:spPr/>
        <p:txBody>
          <a:bodyPr/>
          <a:lstStyle/>
          <a:p>
            <a:r>
              <a:rPr lang="en-US" dirty="0"/>
              <a:t>Homework (Optional)</a:t>
            </a:r>
            <a:endParaRPr lang="ru-RU" dirty="0"/>
          </a:p>
        </p:txBody>
      </p:sp>
      <p:sp>
        <p:nvSpPr>
          <p:cNvPr id="3" name="Объект 2">
            <a:extLst>
              <a:ext uri="{FF2B5EF4-FFF2-40B4-BE49-F238E27FC236}">
                <a16:creationId xmlns:a16="http://schemas.microsoft.com/office/drawing/2014/main" id="{DEEBE218-0912-81AA-179A-A06FFF1175ED}"/>
              </a:ext>
            </a:extLst>
          </p:cNvPr>
          <p:cNvSpPr>
            <a:spLocks noGrp="1"/>
          </p:cNvSpPr>
          <p:nvPr>
            <p:ph idx="1"/>
          </p:nvPr>
        </p:nvSpPr>
        <p:spPr/>
        <p:txBody>
          <a:bodyPr/>
          <a:lstStyle/>
          <a:p>
            <a:r>
              <a:rPr lang="en-US" dirty="0"/>
              <a:t>Optional reading re talent management:</a:t>
            </a:r>
          </a:p>
          <a:p>
            <a:r>
              <a:rPr lang="en-US" dirty="0">
                <a:hlinkClick r:id="rId2"/>
              </a:rPr>
              <a:t>https://www.gartner.com/smarterwithgartner/use-a-digital-talent-management-framework-to-future-proof-the-it-workforce</a:t>
            </a:r>
            <a:endParaRPr lang="en-US" dirty="0"/>
          </a:p>
          <a:p>
            <a:r>
              <a:rPr lang="en-US" dirty="0">
                <a:hlinkClick r:id="rId3"/>
              </a:rPr>
              <a:t>https://www.aihr.com/blog/talent-management-framework/</a:t>
            </a:r>
            <a:endParaRPr lang="en-US" dirty="0"/>
          </a:p>
          <a:p>
            <a:r>
              <a:rPr lang="en-US" dirty="0"/>
              <a:t>Optional reading re employer brand:</a:t>
            </a:r>
          </a:p>
          <a:p>
            <a:r>
              <a:rPr lang="en-US" dirty="0">
                <a:hlinkClick r:id="rId4"/>
              </a:rPr>
              <a:t>https://www.aihr.com/blog/employer-branding-examples/</a:t>
            </a:r>
            <a:endParaRPr lang="en-US" dirty="0"/>
          </a:p>
          <a:p>
            <a:r>
              <a:rPr lang="en-US" dirty="0">
                <a:hlinkClick r:id="rId5"/>
              </a:rPr>
              <a:t>https://www.aihr.com/blog/employer-branding-metrics/</a:t>
            </a:r>
            <a:endParaRPr lang="en-US" dirty="0"/>
          </a:p>
          <a:p>
            <a:r>
              <a:rPr lang="en-US" dirty="0">
                <a:hlinkClick r:id="rId6"/>
              </a:rPr>
              <a:t>https://www.aihr.com/blog/employer-branding-strategy/</a:t>
            </a:r>
            <a:endParaRPr lang="en-US" dirty="0"/>
          </a:p>
          <a:p>
            <a:pPr marL="0" indent="0">
              <a:buNone/>
            </a:pPr>
            <a:endParaRPr lang="en-US" dirty="0"/>
          </a:p>
          <a:p>
            <a:endParaRPr lang="ru-RU" dirty="0"/>
          </a:p>
        </p:txBody>
      </p:sp>
    </p:spTree>
    <p:extLst>
      <p:ext uri="{BB962C8B-B14F-4D97-AF65-F5344CB8AC3E}">
        <p14:creationId xmlns:p14="http://schemas.microsoft.com/office/powerpoint/2010/main" val="415687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587E9BC-6D80-0596-8F59-AAD4E50C1BFD}"/>
              </a:ext>
            </a:extLst>
          </p:cNvPr>
          <p:cNvSpPr>
            <a:spLocks noGrp="1"/>
          </p:cNvSpPr>
          <p:nvPr>
            <p:ph type="title"/>
          </p:nvPr>
        </p:nvSpPr>
        <p:spPr/>
        <p:txBody>
          <a:bodyPr/>
          <a:lstStyle/>
          <a:p>
            <a:r>
              <a:rPr lang="en-US" dirty="0"/>
              <a:t>Control Strategies for Multinational Firms</a:t>
            </a:r>
            <a:endParaRPr lang="ru-RU" dirty="0"/>
          </a:p>
        </p:txBody>
      </p:sp>
      <p:pic>
        <p:nvPicPr>
          <p:cNvPr id="9" name="Рисунок 8">
            <a:extLst>
              <a:ext uri="{FF2B5EF4-FFF2-40B4-BE49-F238E27FC236}">
                <a16:creationId xmlns:a16="http://schemas.microsoft.com/office/drawing/2014/main" id="{B1E5C234-BE7D-86EB-B45D-2E59A6F6316C}"/>
              </a:ext>
            </a:extLst>
          </p:cNvPr>
          <p:cNvPicPr>
            <a:picLocks noChangeAspect="1"/>
          </p:cNvPicPr>
          <p:nvPr/>
        </p:nvPicPr>
        <p:blipFill>
          <a:blip r:embed="rId2"/>
          <a:stretch>
            <a:fillRect/>
          </a:stretch>
        </p:blipFill>
        <p:spPr>
          <a:xfrm>
            <a:off x="510364" y="1343025"/>
            <a:ext cx="11196084" cy="5514975"/>
          </a:xfrm>
          <a:prstGeom prst="rect">
            <a:avLst/>
          </a:prstGeom>
        </p:spPr>
      </p:pic>
    </p:spTree>
    <p:extLst>
      <p:ext uri="{BB962C8B-B14F-4D97-AF65-F5344CB8AC3E}">
        <p14:creationId xmlns:p14="http://schemas.microsoft.com/office/powerpoint/2010/main" val="553085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6" name="Picture 4">
            <a:extLst>
              <a:ext uri="{FF2B5EF4-FFF2-40B4-BE49-F238E27FC236}">
                <a16:creationId xmlns:a16="http://schemas.microsoft.com/office/drawing/2014/main" id="{BEA56423-F9D8-DCA9-6F68-24E3084F093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3050" y="0"/>
            <a:ext cx="99259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6912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C4C7C13-6EA5-558C-BC74-64CA59F65939}"/>
              </a:ext>
            </a:extLst>
          </p:cNvPr>
          <p:cNvSpPr>
            <a:spLocks noGrp="1"/>
          </p:cNvSpPr>
          <p:nvPr>
            <p:ph type="title"/>
          </p:nvPr>
        </p:nvSpPr>
        <p:spPr/>
        <p:txBody>
          <a:bodyPr/>
          <a:lstStyle/>
          <a:p>
            <a:r>
              <a:rPr lang="en-US" b="1" dirty="0"/>
              <a:t>McKinsey’s 7S Design Model</a:t>
            </a:r>
            <a:endParaRPr lang="ru-RU" b="1" dirty="0"/>
          </a:p>
        </p:txBody>
      </p:sp>
      <p:sp>
        <p:nvSpPr>
          <p:cNvPr id="3" name="Текст 2">
            <a:extLst>
              <a:ext uri="{FF2B5EF4-FFF2-40B4-BE49-F238E27FC236}">
                <a16:creationId xmlns:a16="http://schemas.microsoft.com/office/drawing/2014/main" id="{F7A97387-06C8-DCB2-E4DB-C48176C2A012}"/>
              </a:ext>
            </a:extLst>
          </p:cNvPr>
          <p:cNvSpPr>
            <a:spLocks noGrp="1"/>
          </p:cNvSpPr>
          <p:nvPr>
            <p:ph type="body" idx="1"/>
          </p:nvPr>
        </p:nvSpPr>
        <p:spPr/>
        <p:txBody>
          <a:bodyPr/>
          <a:lstStyle/>
          <a:p>
            <a:r>
              <a:rPr lang="en-US" dirty="0"/>
              <a:t>Advantages of the 7s Model</a:t>
            </a:r>
          </a:p>
        </p:txBody>
      </p:sp>
      <p:sp>
        <p:nvSpPr>
          <p:cNvPr id="4" name="Объект 3">
            <a:extLst>
              <a:ext uri="{FF2B5EF4-FFF2-40B4-BE49-F238E27FC236}">
                <a16:creationId xmlns:a16="http://schemas.microsoft.com/office/drawing/2014/main" id="{1E02B27B-B307-E251-10D5-EBAE7B88AF8E}"/>
              </a:ext>
            </a:extLst>
          </p:cNvPr>
          <p:cNvSpPr>
            <a:spLocks noGrp="1"/>
          </p:cNvSpPr>
          <p:nvPr>
            <p:ph sz="half" idx="2"/>
          </p:nvPr>
        </p:nvSpPr>
        <p:spPr/>
        <p:txBody>
          <a:bodyPr>
            <a:normAutofit fontScale="92500"/>
          </a:bodyPr>
          <a:lstStyle/>
          <a:p>
            <a:r>
              <a:rPr lang="en-US" dirty="0"/>
              <a:t>balances the critical elements instead of focusing only on strategy and structure.</a:t>
            </a:r>
          </a:p>
          <a:p>
            <a:r>
              <a:rPr lang="en-US" dirty="0"/>
              <a:t>beneficial during mergers and acquisitions to bring functional elements and processes together.</a:t>
            </a:r>
          </a:p>
          <a:p>
            <a:r>
              <a:rPr lang="en-US" dirty="0"/>
              <a:t>You can use the model to develop analytics to measure the impact of changes.</a:t>
            </a:r>
            <a:endParaRPr lang="ru-RU" dirty="0"/>
          </a:p>
        </p:txBody>
      </p:sp>
      <p:sp>
        <p:nvSpPr>
          <p:cNvPr id="5" name="Текст 4">
            <a:extLst>
              <a:ext uri="{FF2B5EF4-FFF2-40B4-BE49-F238E27FC236}">
                <a16:creationId xmlns:a16="http://schemas.microsoft.com/office/drawing/2014/main" id="{AAA25E93-F8FF-8770-7CAB-3A4410E3D86B}"/>
              </a:ext>
            </a:extLst>
          </p:cNvPr>
          <p:cNvSpPr>
            <a:spLocks noGrp="1"/>
          </p:cNvSpPr>
          <p:nvPr>
            <p:ph type="body" sz="quarter" idx="3"/>
          </p:nvPr>
        </p:nvSpPr>
        <p:spPr/>
        <p:txBody>
          <a:bodyPr/>
          <a:lstStyle/>
          <a:p>
            <a:r>
              <a:rPr lang="en-US" dirty="0"/>
              <a:t>Disadvantages of the 7s Model</a:t>
            </a:r>
            <a:endParaRPr lang="ru-RU" dirty="0"/>
          </a:p>
        </p:txBody>
      </p:sp>
      <p:sp>
        <p:nvSpPr>
          <p:cNvPr id="6" name="Объект 5">
            <a:extLst>
              <a:ext uri="{FF2B5EF4-FFF2-40B4-BE49-F238E27FC236}">
                <a16:creationId xmlns:a16="http://schemas.microsoft.com/office/drawing/2014/main" id="{413F10F1-428E-476D-7342-22166B3921C1}"/>
              </a:ext>
            </a:extLst>
          </p:cNvPr>
          <p:cNvSpPr>
            <a:spLocks noGrp="1"/>
          </p:cNvSpPr>
          <p:nvPr>
            <p:ph sz="quarter" idx="4"/>
          </p:nvPr>
        </p:nvSpPr>
        <p:spPr/>
        <p:txBody>
          <a:bodyPr>
            <a:normAutofit fontScale="92500"/>
          </a:bodyPr>
          <a:lstStyle/>
          <a:p>
            <a:r>
              <a:rPr lang="en-US" dirty="0"/>
              <a:t>does not include an action plan for change management. It is a static analysis of the balance of all the organizational elements.</a:t>
            </a:r>
          </a:p>
          <a:p>
            <a:r>
              <a:rPr lang="en-US" dirty="0"/>
              <a:t>The model doesn’t explicitly explain organizational effectiveness or performance.</a:t>
            </a:r>
            <a:endParaRPr lang="ru-RU" dirty="0"/>
          </a:p>
        </p:txBody>
      </p:sp>
    </p:spTree>
    <p:extLst>
      <p:ext uri="{BB962C8B-B14F-4D97-AF65-F5344CB8AC3E}">
        <p14:creationId xmlns:p14="http://schemas.microsoft.com/office/powerpoint/2010/main" val="1819897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E50B4A3-D273-2853-EC50-F86A511A44B1}"/>
              </a:ext>
            </a:extLst>
          </p:cNvPr>
          <p:cNvSpPr>
            <a:spLocks noGrp="1"/>
          </p:cNvSpPr>
          <p:nvPr>
            <p:ph type="title"/>
          </p:nvPr>
        </p:nvSpPr>
        <p:spPr/>
        <p:txBody>
          <a:bodyPr/>
          <a:lstStyle/>
          <a:p>
            <a:r>
              <a:rPr lang="en-US" dirty="0"/>
              <a:t>McKinsey 7S model </a:t>
            </a:r>
            <a:endParaRPr lang="ru-RU" dirty="0"/>
          </a:p>
        </p:txBody>
      </p:sp>
      <p:sp>
        <p:nvSpPr>
          <p:cNvPr id="3" name="Объект 2">
            <a:extLst>
              <a:ext uri="{FF2B5EF4-FFF2-40B4-BE49-F238E27FC236}">
                <a16:creationId xmlns:a16="http://schemas.microsoft.com/office/drawing/2014/main" id="{A4066EE1-DF89-3E34-3FA1-95029E1B24BF}"/>
              </a:ext>
            </a:extLst>
          </p:cNvPr>
          <p:cNvSpPr>
            <a:spLocks noGrp="1"/>
          </p:cNvSpPr>
          <p:nvPr>
            <p:ph idx="1"/>
          </p:nvPr>
        </p:nvSpPr>
        <p:spPr>
          <a:xfrm>
            <a:off x="838200" y="1690688"/>
            <a:ext cx="10515600" cy="4802187"/>
          </a:xfrm>
        </p:spPr>
        <p:txBody>
          <a:bodyPr>
            <a:normAutofit/>
          </a:bodyPr>
          <a:lstStyle/>
          <a:p>
            <a:pPr algn="just"/>
            <a:r>
              <a:rPr lang="en-US" dirty="0"/>
              <a:t>This is a strategic management framework developed by McKinsey &amp; Company in the 1980s. It helps organizations to analyze and align their internal factors in order to achieve their strategic goals.</a:t>
            </a:r>
          </a:p>
          <a:p>
            <a:pPr algn="just"/>
            <a:r>
              <a:rPr lang="en-US" dirty="0"/>
              <a:t>The model suggests that all seven elements are interconnected, and that changes in one element will have an impact on the others. For example, a change in strategy may require a change in structure or systems to support it.</a:t>
            </a:r>
          </a:p>
          <a:p>
            <a:pPr algn="just"/>
            <a:r>
              <a:rPr lang="en-US" dirty="0"/>
              <a:t>The model can be used to diagnose an organization's current situation, identify areas for improvement, and develop a plan to implement changes that will improve alignment and achieve strategic goals.</a:t>
            </a:r>
            <a:endParaRPr lang="ru-RU" dirty="0"/>
          </a:p>
        </p:txBody>
      </p:sp>
    </p:spTree>
    <p:extLst>
      <p:ext uri="{BB962C8B-B14F-4D97-AF65-F5344CB8AC3E}">
        <p14:creationId xmlns:p14="http://schemas.microsoft.com/office/powerpoint/2010/main" val="3078719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EE52A6F-7AAE-41A8-B945-62ECE104136B}"/>
              </a:ext>
            </a:extLst>
          </p:cNvPr>
          <p:cNvSpPr>
            <a:spLocks noGrp="1"/>
          </p:cNvSpPr>
          <p:nvPr>
            <p:ph type="title"/>
          </p:nvPr>
        </p:nvSpPr>
        <p:spPr/>
        <p:txBody>
          <a:bodyPr/>
          <a:lstStyle/>
          <a:p>
            <a:r>
              <a:rPr lang="en-US" dirty="0"/>
              <a:t>Case study: XYZ Corporation</a:t>
            </a:r>
            <a:endParaRPr lang="ru-RU" dirty="0"/>
          </a:p>
        </p:txBody>
      </p:sp>
      <p:sp>
        <p:nvSpPr>
          <p:cNvPr id="3" name="Объект 2">
            <a:extLst>
              <a:ext uri="{FF2B5EF4-FFF2-40B4-BE49-F238E27FC236}">
                <a16:creationId xmlns:a16="http://schemas.microsoft.com/office/drawing/2014/main" id="{79B8A0D2-3A4E-BFF5-BFCC-FB7F38148705}"/>
              </a:ext>
            </a:extLst>
          </p:cNvPr>
          <p:cNvSpPr>
            <a:spLocks noGrp="1"/>
          </p:cNvSpPr>
          <p:nvPr>
            <p:ph idx="1"/>
          </p:nvPr>
        </p:nvSpPr>
        <p:spPr/>
        <p:txBody>
          <a:bodyPr/>
          <a:lstStyle/>
          <a:p>
            <a:pPr algn="just"/>
            <a:r>
              <a:rPr lang="en-US" dirty="0"/>
              <a:t>XYZ Corporation is a Ukrainian outsourcing software development company that is in business for 10 years and has 50 employees.</a:t>
            </a:r>
          </a:p>
          <a:p>
            <a:pPr algn="just"/>
            <a:r>
              <a:rPr lang="en-US" dirty="0"/>
              <a:t>The company specializes in developing custom software solutions for clients in various industries.</a:t>
            </a:r>
          </a:p>
          <a:p>
            <a:pPr algn="just"/>
            <a:r>
              <a:rPr lang="en-US" dirty="0"/>
              <a:t>Despite its success, the company has been experiencing employee turnover and low morale among its staff.</a:t>
            </a:r>
          </a:p>
          <a:p>
            <a:pPr algn="just"/>
            <a:r>
              <a:rPr lang="en-US" dirty="0"/>
              <a:t>The CEO has hired your HR consulting firm to help diagnose and address the problem. Your team has been tasked with analyzing XYZ Corporation's HR practices and making recommendations for improvement.</a:t>
            </a:r>
            <a:endParaRPr lang="ru-RU" dirty="0"/>
          </a:p>
        </p:txBody>
      </p:sp>
    </p:spTree>
    <p:extLst>
      <p:ext uri="{BB962C8B-B14F-4D97-AF65-F5344CB8AC3E}">
        <p14:creationId xmlns:p14="http://schemas.microsoft.com/office/powerpoint/2010/main" val="26973064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734CBA0-B7E8-F376-8AA9-F9CB06333173}"/>
              </a:ext>
            </a:extLst>
          </p:cNvPr>
          <p:cNvSpPr>
            <a:spLocks noGrp="1"/>
          </p:cNvSpPr>
          <p:nvPr>
            <p:ph type="title"/>
          </p:nvPr>
        </p:nvSpPr>
        <p:spPr/>
        <p:txBody>
          <a:bodyPr>
            <a:normAutofit/>
          </a:bodyPr>
          <a:lstStyle/>
          <a:p>
            <a:r>
              <a:rPr lang="en-US" dirty="0"/>
              <a:t>Analyze XYZ Corporation's HR practices and identify areas for improvement. </a:t>
            </a:r>
            <a:endParaRPr lang="ru-RU" dirty="0"/>
          </a:p>
        </p:txBody>
      </p:sp>
      <p:sp>
        <p:nvSpPr>
          <p:cNvPr id="3" name="Объект 2">
            <a:extLst>
              <a:ext uri="{FF2B5EF4-FFF2-40B4-BE49-F238E27FC236}">
                <a16:creationId xmlns:a16="http://schemas.microsoft.com/office/drawing/2014/main" id="{25548570-C47E-3CF8-0656-0C9D04DD84DD}"/>
              </a:ext>
            </a:extLst>
          </p:cNvPr>
          <p:cNvSpPr>
            <a:spLocks noGrp="1"/>
          </p:cNvSpPr>
          <p:nvPr>
            <p:ph idx="1"/>
          </p:nvPr>
        </p:nvSpPr>
        <p:spPr>
          <a:xfrm>
            <a:off x="838200" y="1825624"/>
            <a:ext cx="10515600" cy="4809091"/>
          </a:xfrm>
        </p:spPr>
        <p:txBody>
          <a:bodyPr>
            <a:normAutofit/>
          </a:bodyPr>
          <a:lstStyle/>
          <a:p>
            <a:pPr algn="just"/>
            <a:r>
              <a:rPr lang="en-US" dirty="0"/>
              <a:t>Strategy: What is XYZ Corporation's HR strategy? Does it align with the company's overall strategy? If not, how can it be improved?</a:t>
            </a:r>
          </a:p>
          <a:p>
            <a:pPr algn="just"/>
            <a:r>
              <a:rPr lang="en-US" dirty="0"/>
              <a:t>Structure: What is the HR organizational structure at XYZ Corporation? Is it effective in supporting the company's goals and objectives?</a:t>
            </a:r>
          </a:p>
          <a:p>
            <a:pPr algn="just"/>
            <a:r>
              <a:rPr lang="en-US" dirty="0"/>
              <a:t>Systems: What HR systems are in place at XYZ Corporation? Are they effective in supporting HR operations? If not, how can they be improved?</a:t>
            </a:r>
          </a:p>
          <a:p>
            <a:pPr algn="just"/>
            <a:r>
              <a:rPr lang="en-US" dirty="0"/>
              <a:t>Shared values: What are the company's HR values and beliefs? Are they aligned with the company's overall culture and values? If not, how can they be improved?</a:t>
            </a:r>
          </a:p>
        </p:txBody>
      </p:sp>
    </p:spTree>
    <p:extLst>
      <p:ext uri="{BB962C8B-B14F-4D97-AF65-F5344CB8AC3E}">
        <p14:creationId xmlns:p14="http://schemas.microsoft.com/office/powerpoint/2010/main" val="1362777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5C3B262-1891-2255-83AD-B1CA5EFEA1D7}"/>
              </a:ext>
            </a:extLst>
          </p:cNvPr>
          <p:cNvSpPr>
            <a:spLocks noGrp="1"/>
          </p:cNvSpPr>
          <p:nvPr>
            <p:ph type="title"/>
          </p:nvPr>
        </p:nvSpPr>
        <p:spPr/>
        <p:txBody>
          <a:bodyPr/>
          <a:lstStyle/>
          <a:p>
            <a:r>
              <a:rPr lang="en-US" dirty="0"/>
              <a:t>Analyze XYZ Corporation's HR practices and identify areas for improvement.</a:t>
            </a:r>
            <a:endParaRPr lang="ru-RU" dirty="0"/>
          </a:p>
        </p:txBody>
      </p:sp>
      <p:sp>
        <p:nvSpPr>
          <p:cNvPr id="3" name="Объект 2">
            <a:extLst>
              <a:ext uri="{FF2B5EF4-FFF2-40B4-BE49-F238E27FC236}">
                <a16:creationId xmlns:a16="http://schemas.microsoft.com/office/drawing/2014/main" id="{0F36A298-0A36-DBD1-C88A-9ECC83BF40E2}"/>
              </a:ext>
            </a:extLst>
          </p:cNvPr>
          <p:cNvSpPr>
            <a:spLocks noGrp="1"/>
          </p:cNvSpPr>
          <p:nvPr>
            <p:ph idx="1"/>
          </p:nvPr>
        </p:nvSpPr>
        <p:spPr/>
        <p:txBody>
          <a:bodyPr/>
          <a:lstStyle/>
          <a:p>
            <a:r>
              <a:rPr lang="en-US" dirty="0"/>
              <a:t>Skills: What are the HR skills and competencies required at XYZ Corporation? Does the company have the necessary talent in place to support its HR operations? If not, how can it be improved?</a:t>
            </a:r>
          </a:p>
          <a:p>
            <a:r>
              <a:rPr lang="en-US" dirty="0"/>
              <a:t>Style: What is the leadership and management style in the HR department at XYZ Corporation? Does it align with the company's overall style? If not, how can it be improved?</a:t>
            </a:r>
          </a:p>
          <a:p>
            <a:r>
              <a:rPr lang="en-US" dirty="0"/>
              <a:t>Staff: What is the current HR staff profile at XYZ Corporation? Are they the right people for the job? If not, how can it be improved?</a:t>
            </a:r>
          </a:p>
        </p:txBody>
      </p:sp>
    </p:spTree>
    <p:extLst>
      <p:ext uri="{BB962C8B-B14F-4D97-AF65-F5344CB8AC3E}">
        <p14:creationId xmlns:p14="http://schemas.microsoft.com/office/powerpoint/2010/main" val="2573648445"/>
      </p:ext>
    </p:extLst>
  </p:cSld>
  <p:clrMapOvr>
    <a:masterClrMapping/>
  </p:clrMapOvr>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AE6F2518-B084-4896-AF52-66CC2144AA26}"/>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 2013 - 2022</Template>
  <TotalTime>2736</TotalTime>
  <Words>2055</Words>
  <Application>Microsoft Office PowerPoint</Application>
  <PresentationFormat>Широкоэкранный</PresentationFormat>
  <Paragraphs>126</Paragraphs>
  <Slides>27</Slides>
  <Notes>3</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27</vt:i4>
      </vt:variant>
    </vt:vector>
  </HeadingPairs>
  <TitlesOfParts>
    <vt:vector size="32" baseType="lpstr">
      <vt:lpstr>Arial</vt:lpstr>
      <vt:lpstr>Calibri</vt:lpstr>
      <vt:lpstr>Calibri Light</vt:lpstr>
      <vt:lpstr>Söhne</vt:lpstr>
      <vt:lpstr>Тема Office</vt:lpstr>
      <vt:lpstr>Control and coordination mechanisms used in IHRM</vt:lpstr>
      <vt:lpstr>Control and coordination mechanisms used in IHRM</vt:lpstr>
      <vt:lpstr>Control Strategies for Multinational Firms</vt:lpstr>
      <vt:lpstr>Презентация PowerPoint</vt:lpstr>
      <vt:lpstr>McKinsey’s 7S Design Model</vt:lpstr>
      <vt:lpstr>McKinsey 7S model </vt:lpstr>
      <vt:lpstr>Case study: XYZ Corporation</vt:lpstr>
      <vt:lpstr>Analyze XYZ Corporation's HR practices and identify areas for improvement. </vt:lpstr>
      <vt:lpstr>Analyze XYZ Corporation's HR practices and identify areas for improvement.</vt:lpstr>
      <vt:lpstr>Презентация PowerPoint</vt:lpstr>
      <vt:lpstr>Презентация PowerPoint</vt:lpstr>
      <vt:lpstr>Jay Galbraith’s Star Model</vt:lpstr>
      <vt:lpstr>Презентация PowerPoint</vt:lpstr>
      <vt:lpstr>Watch additional videos (optional):</vt:lpstr>
      <vt:lpstr>Презентация PowerPoint</vt:lpstr>
      <vt:lpstr>Summary</vt:lpstr>
      <vt:lpstr>International Recruitment, Selection and Talent Management</vt:lpstr>
      <vt:lpstr>Learning outcomes:</vt:lpstr>
      <vt:lpstr>What is talent?</vt:lpstr>
      <vt:lpstr>Exclusive and Inclusive approaches</vt:lpstr>
      <vt:lpstr>Talent management </vt:lpstr>
      <vt:lpstr>Презентация PowerPoint</vt:lpstr>
      <vt:lpstr>Talent management </vt:lpstr>
      <vt:lpstr>Employer brand</vt:lpstr>
      <vt:lpstr>Fortune's top 10 'Best Companies to Work For' in 2023</vt:lpstr>
      <vt:lpstr>Homework</vt:lpstr>
      <vt:lpstr>Homework (Optional)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Тарас Іщик</dc:creator>
  <cp:lastModifiedBy>Ekaterina Mikhaleva</cp:lastModifiedBy>
  <cp:revision>101</cp:revision>
  <dcterms:created xsi:type="dcterms:W3CDTF">2020-03-25T17:16:54Z</dcterms:created>
  <dcterms:modified xsi:type="dcterms:W3CDTF">2023-04-23T05:24:06Z</dcterms:modified>
</cp:coreProperties>
</file>