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2" r:id="rId1"/>
  </p:sldMasterIdLst>
  <p:notesMasterIdLst>
    <p:notesMasterId r:id="rId37"/>
  </p:notesMasterIdLst>
  <p:sldIdLst>
    <p:sldId id="381" r:id="rId2"/>
    <p:sldId id="382" r:id="rId3"/>
    <p:sldId id="388" r:id="rId4"/>
    <p:sldId id="384" r:id="rId5"/>
    <p:sldId id="386" r:id="rId6"/>
    <p:sldId id="390" r:id="rId7"/>
    <p:sldId id="387" r:id="rId8"/>
    <p:sldId id="391" r:id="rId9"/>
    <p:sldId id="392" r:id="rId10"/>
    <p:sldId id="393" r:id="rId11"/>
    <p:sldId id="395" r:id="rId12"/>
    <p:sldId id="410" r:id="rId13"/>
    <p:sldId id="394" r:id="rId14"/>
    <p:sldId id="396" r:id="rId15"/>
    <p:sldId id="398" r:id="rId16"/>
    <p:sldId id="400" r:id="rId17"/>
    <p:sldId id="399" r:id="rId18"/>
    <p:sldId id="431" r:id="rId19"/>
    <p:sldId id="403" r:id="rId20"/>
    <p:sldId id="405" r:id="rId21"/>
    <p:sldId id="407" r:id="rId22"/>
    <p:sldId id="408" r:id="rId23"/>
    <p:sldId id="409" r:id="rId24"/>
    <p:sldId id="406" r:id="rId25"/>
    <p:sldId id="402" r:id="rId26"/>
    <p:sldId id="397" r:id="rId27"/>
    <p:sldId id="411" r:id="rId28"/>
    <p:sldId id="412" r:id="rId29"/>
    <p:sldId id="413" r:id="rId30"/>
    <p:sldId id="415" r:id="rId31"/>
    <p:sldId id="414" r:id="rId32"/>
    <p:sldId id="416" r:id="rId33"/>
    <p:sldId id="417" r:id="rId34"/>
    <p:sldId id="418" r:id="rId35"/>
    <p:sldId id="41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22" roundtripDataSignature="AMtx7mhl6OpS0232PU9Z3Hc+hrD9WE/U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14"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12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12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12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12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12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862167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1057444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7073109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6464411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80AC7-32C5-467B-A749-2AA9E89DEBEE}" type="datetimeFigureOut">
              <a:rPr lang="ru-RU" smtClean="0"/>
              <a:t>28.04.2023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0506957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A380AC7-32C5-467B-A749-2AA9E89DEBEE}" type="datetimeFigureOut">
              <a:rPr lang="ru-RU" smtClean="0"/>
              <a:t>28.04.2023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58011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A380AC7-32C5-467B-A749-2AA9E89DEBEE}" type="datetimeFigureOut">
              <a:rPr lang="ru-RU" smtClean="0"/>
              <a:t>28.04.2023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502630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A380AC7-32C5-467B-A749-2AA9E89DEBEE}" type="datetimeFigureOut">
              <a:rPr lang="ru-RU" smtClean="0"/>
              <a:t>28.04.2023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1503851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80AC7-32C5-467B-A749-2AA9E89DEBEE}" type="datetimeFigureOut">
              <a:rPr lang="ru-RU" smtClean="0"/>
              <a:t>28.04.2023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6958650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A380AC7-32C5-467B-A749-2AA9E89DEBEE}" type="datetimeFigureOut">
              <a:rPr lang="ru-RU" smtClean="0"/>
              <a:t>28.04.2023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2676727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A380AC7-32C5-467B-A749-2AA9E89DEBEE}" type="datetimeFigureOut">
              <a:rPr lang="ru-RU" smtClean="0"/>
              <a:t>28.04.2023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3454734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80AC7-32C5-467B-A749-2AA9E89DEBEE}" type="datetimeFigureOut">
              <a:rPr lang="ru-RU" smtClean="0"/>
              <a:t>28.04.2023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81248923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visionone.co.uk/brand-archetype-quiz/" TargetMode="External"/><Relationship Id="rId2" Type="http://schemas.openxmlformats.org/officeDocument/2006/relationships/hyperlink" Target="https://www.namely.design/blog/how-to-choose-your-brand-archetype" TargetMode="External"/><Relationship Id="rId1" Type="http://schemas.openxmlformats.org/officeDocument/2006/relationships/slideLayout" Target="../slideLayouts/slideLayout2.xml"/><Relationship Id="rId4" Type="http://schemas.openxmlformats.org/officeDocument/2006/relationships/hyperlink" Target="https://www.drip.com/blog/brand-archetype-exampl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z90JXJDh2OQ" TargetMode="External"/><Relationship Id="rId2" Type="http://schemas.openxmlformats.org/officeDocument/2006/relationships/hyperlink" Target="https://www.youtube.com/watch?v=TXq8Gvyg3e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yconsultingcoach.com/case-interview" TargetMode="External"/><Relationship Id="rId2" Type="http://schemas.openxmlformats.org/officeDocument/2006/relationships/hyperlink" Target="https://www.knowledgehut.com/blog/others/amazon-bar-raiser"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Recruitment, Selection and Talent Management</a:t>
            </a:r>
          </a:p>
        </p:txBody>
      </p:sp>
      <p:sp>
        <p:nvSpPr>
          <p:cNvPr id="3" name="Text Placeholder 2"/>
          <p:cNvSpPr>
            <a:spLocks noGrp="1"/>
          </p:cNvSpPr>
          <p:nvPr>
            <p:ph type="body" idx="1"/>
          </p:nvPr>
        </p:nvSpPr>
        <p:spPr/>
        <p:txBody>
          <a:bodyPr/>
          <a:lstStyle/>
          <a:p>
            <a:r>
              <a:rPr lang="en-US" dirty="0"/>
              <a:t>Module 4</a:t>
            </a:r>
          </a:p>
        </p:txBody>
      </p:sp>
    </p:spTree>
    <p:extLst>
      <p:ext uri="{BB962C8B-B14F-4D97-AF65-F5344CB8AC3E}">
        <p14:creationId xmlns:p14="http://schemas.microsoft.com/office/powerpoint/2010/main" val="147928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1B195-AC8C-87CE-B9A7-719BEC774A90}"/>
              </a:ext>
            </a:extLst>
          </p:cNvPr>
          <p:cNvSpPr>
            <a:spLocks noGrp="1"/>
          </p:cNvSpPr>
          <p:nvPr>
            <p:ph type="title"/>
          </p:nvPr>
        </p:nvSpPr>
        <p:spPr/>
        <p:txBody>
          <a:bodyPr/>
          <a:lstStyle/>
          <a:p>
            <a:r>
              <a:rPr lang="en-US" dirty="0"/>
              <a:t>Discussion</a:t>
            </a:r>
            <a:endParaRPr lang="ru-RU" dirty="0"/>
          </a:p>
        </p:txBody>
      </p:sp>
      <p:sp>
        <p:nvSpPr>
          <p:cNvPr id="3" name="Объект 2">
            <a:extLst>
              <a:ext uri="{FF2B5EF4-FFF2-40B4-BE49-F238E27FC236}">
                <a16:creationId xmlns:a16="http://schemas.microsoft.com/office/drawing/2014/main" id="{7948FF7A-F97F-E2EF-6C14-9DCD24ACB54B}"/>
              </a:ext>
            </a:extLst>
          </p:cNvPr>
          <p:cNvSpPr>
            <a:spLocks noGrp="1"/>
          </p:cNvSpPr>
          <p:nvPr>
            <p:ph idx="1"/>
          </p:nvPr>
        </p:nvSpPr>
        <p:spPr/>
        <p:txBody>
          <a:bodyPr/>
          <a:lstStyle/>
          <a:p>
            <a:r>
              <a:rPr lang="en-US" dirty="0"/>
              <a:t>Identify three companies you would like to work for based on their employer brand and why?</a:t>
            </a:r>
            <a:endParaRPr lang="ru-RU" dirty="0"/>
          </a:p>
        </p:txBody>
      </p:sp>
    </p:spTree>
    <p:extLst>
      <p:ext uri="{BB962C8B-B14F-4D97-AF65-F5344CB8AC3E}">
        <p14:creationId xmlns:p14="http://schemas.microsoft.com/office/powerpoint/2010/main" val="4103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4C19D9-A9D0-6D56-8A0E-60D09E972857}"/>
              </a:ext>
            </a:extLst>
          </p:cNvPr>
          <p:cNvSpPr>
            <a:spLocks noGrp="1"/>
          </p:cNvSpPr>
          <p:nvPr>
            <p:ph type="title"/>
          </p:nvPr>
        </p:nvSpPr>
        <p:spPr/>
        <p:txBody>
          <a:bodyPr/>
          <a:lstStyle/>
          <a:p>
            <a:r>
              <a:rPr lang="en-US" dirty="0"/>
              <a:t>What is EVP?</a:t>
            </a:r>
            <a:endParaRPr lang="ru-RU" dirty="0"/>
          </a:p>
        </p:txBody>
      </p:sp>
      <p:sp>
        <p:nvSpPr>
          <p:cNvPr id="3" name="Объект 2">
            <a:extLst>
              <a:ext uri="{FF2B5EF4-FFF2-40B4-BE49-F238E27FC236}">
                <a16:creationId xmlns:a16="http://schemas.microsoft.com/office/drawing/2014/main" id="{5196B29D-35BB-1271-0B18-36C919DE85B9}"/>
              </a:ext>
            </a:extLst>
          </p:cNvPr>
          <p:cNvSpPr>
            <a:spLocks noGrp="1"/>
          </p:cNvSpPr>
          <p:nvPr>
            <p:ph idx="1"/>
          </p:nvPr>
        </p:nvSpPr>
        <p:spPr/>
        <p:txBody>
          <a:bodyPr>
            <a:normAutofit/>
          </a:bodyPr>
          <a:lstStyle/>
          <a:p>
            <a:r>
              <a:rPr lang="en-US" dirty="0"/>
              <a:t>EVP stands for Employee Value Proposition.</a:t>
            </a:r>
          </a:p>
          <a:p>
            <a:r>
              <a:rPr lang="en-US" dirty="0"/>
              <a:t>It is a set of unique offerings and benefits that an organization provides to its employees in exchange for their skills, knowledge, and contributions.</a:t>
            </a:r>
          </a:p>
          <a:p>
            <a:r>
              <a:rPr lang="en-US" dirty="0"/>
              <a:t>By defining and communicating a compelling EVP, an organization can differentiate itself from its competitors and become an employer of choice.</a:t>
            </a:r>
            <a:endParaRPr lang="ru-RU" dirty="0"/>
          </a:p>
        </p:txBody>
      </p:sp>
    </p:spTree>
    <p:extLst>
      <p:ext uri="{BB962C8B-B14F-4D97-AF65-F5344CB8AC3E}">
        <p14:creationId xmlns:p14="http://schemas.microsoft.com/office/powerpoint/2010/main" val="138649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 Employer Examples of EVPs | Workology">
            <a:extLst>
              <a:ext uri="{FF2B5EF4-FFF2-40B4-BE49-F238E27FC236}">
                <a16:creationId xmlns:a16="http://schemas.microsoft.com/office/drawing/2014/main" id="{0757B25F-7751-6249-94D2-968A33DCF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84" y="-74428"/>
            <a:ext cx="10210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1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Makes A Great Employer Value Proposition (EVP)? | Personio">
            <a:extLst>
              <a:ext uri="{FF2B5EF4-FFF2-40B4-BE49-F238E27FC236}">
                <a16:creationId xmlns:a16="http://schemas.microsoft.com/office/drawing/2014/main" id="{A59AC602-2640-49D6-55CF-D5E7CD600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81" y="-1435"/>
            <a:ext cx="11153553" cy="685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2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41F8A1-45D3-9214-8C4A-A41E54C20DE0}"/>
              </a:ext>
            </a:extLst>
          </p:cNvPr>
          <p:cNvSpPr>
            <a:spLocks noGrp="1"/>
          </p:cNvSpPr>
          <p:nvPr>
            <p:ph type="title"/>
          </p:nvPr>
        </p:nvSpPr>
        <p:spPr/>
        <p:txBody>
          <a:bodyPr/>
          <a:lstStyle/>
          <a:p>
            <a:r>
              <a:rPr lang="en-US" dirty="0"/>
              <a:t>Examples of Employee Value Proposition (EVP)</a:t>
            </a:r>
            <a:endParaRPr lang="ru-RU" dirty="0"/>
          </a:p>
        </p:txBody>
      </p:sp>
      <p:sp>
        <p:nvSpPr>
          <p:cNvPr id="3" name="Объект 2">
            <a:extLst>
              <a:ext uri="{FF2B5EF4-FFF2-40B4-BE49-F238E27FC236}">
                <a16:creationId xmlns:a16="http://schemas.microsoft.com/office/drawing/2014/main" id="{D962CB26-F989-5C77-393F-C06C186CB322}"/>
              </a:ext>
            </a:extLst>
          </p:cNvPr>
          <p:cNvSpPr>
            <a:spLocks noGrp="1"/>
          </p:cNvSpPr>
          <p:nvPr>
            <p:ph idx="1"/>
          </p:nvPr>
        </p:nvSpPr>
        <p:spPr>
          <a:xfrm>
            <a:off x="838200" y="1825625"/>
            <a:ext cx="10515600" cy="4667250"/>
          </a:xfrm>
        </p:spPr>
        <p:txBody>
          <a:bodyPr>
            <a:normAutofit/>
          </a:bodyPr>
          <a:lstStyle/>
          <a:p>
            <a:endParaRPr lang="en-US" dirty="0"/>
          </a:p>
          <a:p>
            <a:r>
              <a:rPr lang="en-US" dirty="0"/>
              <a:t>Competitive compensation</a:t>
            </a:r>
          </a:p>
          <a:p>
            <a:r>
              <a:rPr lang="en-US" dirty="0"/>
              <a:t>Comprehensive benefits</a:t>
            </a:r>
          </a:p>
          <a:p>
            <a:r>
              <a:rPr lang="en-US" dirty="0"/>
              <a:t>Flexible work arrangements</a:t>
            </a:r>
          </a:p>
          <a:p>
            <a:r>
              <a:rPr lang="en-US" dirty="0"/>
              <a:t>Career development opportunities</a:t>
            </a:r>
          </a:p>
          <a:p>
            <a:r>
              <a:rPr lang="en-US" dirty="0"/>
              <a:t>Company culture and values</a:t>
            </a:r>
          </a:p>
          <a:p>
            <a:r>
              <a:rPr lang="en-US" dirty="0"/>
              <a:t>Recognition and rewards</a:t>
            </a:r>
          </a:p>
          <a:p>
            <a:r>
              <a:rPr lang="en-US" dirty="0"/>
              <a:t>Work environment and facilities</a:t>
            </a:r>
            <a:endParaRPr lang="ru-RU" dirty="0"/>
          </a:p>
        </p:txBody>
      </p:sp>
    </p:spTree>
    <p:extLst>
      <p:ext uri="{BB962C8B-B14F-4D97-AF65-F5344CB8AC3E}">
        <p14:creationId xmlns:p14="http://schemas.microsoft.com/office/powerpoint/2010/main" val="80316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BBDCD5-C92F-8057-40A2-8FF30BFA9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2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owing the Gartner EVP categories">
            <a:extLst>
              <a:ext uri="{FF2B5EF4-FFF2-40B4-BE49-F238E27FC236}">
                <a16:creationId xmlns:a16="http://schemas.microsoft.com/office/drawing/2014/main" id="{4EFF3296-EA76-B8C4-18CD-E4EDDCBD3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s EVP Stand for">
            <a:extLst>
              <a:ext uri="{FF2B5EF4-FFF2-40B4-BE49-F238E27FC236}">
                <a16:creationId xmlns:a16="http://schemas.microsoft.com/office/drawing/2014/main" id="{03D90837-EB68-76A3-F4C7-D552F1580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34"/>
            <a:ext cx="12104827" cy="68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1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B08F8D-FBA4-8C77-8402-1BBCC359EDBA}"/>
              </a:ext>
            </a:extLst>
          </p:cNvPr>
          <p:cNvSpPr>
            <a:spLocks noGrp="1"/>
          </p:cNvSpPr>
          <p:nvPr>
            <p:ph type="title"/>
          </p:nvPr>
        </p:nvSpPr>
        <p:spPr/>
        <p:txBody>
          <a:bodyPr/>
          <a:lstStyle/>
          <a:p>
            <a:r>
              <a:rPr lang="en-US" dirty="0"/>
              <a:t>Examples of EVP</a:t>
            </a:r>
            <a:endParaRPr lang="ru-RU" dirty="0"/>
          </a:p>
        </p:txBody>
      </p:sp>
      <p:sp>
        <p:nvSpPr>
          <p:cNvPr id="3" name="Объект 2">
            <a:extLst>
              <a:ext uri="{FF2B5EF4-FFF2-40B4-BE49-F238E27FC236}">
                <a16:creationId xmlns:a16="http://schemas.microsoft.com/office/drawing/2014/main" id="{E95336A3-D3C1-2F0F-48B9-42CF29D97D0E}"/>
              </a:ext>
            </a:extLst>
          </p:cNvPr>
          <p:cNvSpPr>
            <a:spLocks noGrp="1"/>
          </p:cNvSpPr>
          <p:nvPr>
            <p:ph sz="half" idx="1"/>
          </p:nvPr>
        </p:nvSpPr>
        <p:spPr/>
        <p:txBody>
          <a:bodyPr>
            <a:normAutofit fontScale="70000" lnSpcReduction="20000"/>
          </a:bodyPr>
          <a:lstStyle/>
          <a:p>
            <a:pPr marL="0" indent="0" algn="l">
              <a:buNone/>
            </a:pPr>
            <a:r>
              <a:rPr lang="en-US" b="0" i="0" dirty="0">
                <a:solidFill>
                  <a:srgbClr val="374151"/>
                </a:solidFill>
                <a:effectLst/>
                <a:latin typeface="Söhne"/>
              </a:rPr>
              <a:t>EVP for Apple:</a:t>
            </a:r>
          </a:p>
          <a:p>
            <a:pPr algn="l"/>
            <a:r>
              <a:rPr lang="en-US" b="0" i="0" dirty="0">
                <a:solidFill>
                  <a:srgbClr val="374151"/>
                </a:solidFill>
                <a:effectLst/>
                <a:latin typeface="Söhne"/>
              </a:rPr>
              <a:t>"At Apple, we believe in hiring the best and brightest talent from around the world. We offer competitive compensation packages and a comprehensive benefits package, including health and wellness benefits, retirement savings, and education assistance. We also provide opportunities for career growth and development, a diverse and inclusive workplace, and a culture of innovation and creativity. At Apple, you will work with some of the most talented people in the industry and make a meaningful impact on the world through our products and services."</a:t>
            </a:r>
          </a:p>
          <a:p>
            <a:endParaRPr lang="ru-RU" dirty="0"/>
          </a:p>
        </p:txBody>
      </p:sp>
      <p:sp>
        <p:nvSpPr>
          <p:cNvPr id="4" name="Объект 3">
            <a:extLst>
              <a:ext uri="{FF2B5EF4-FFF2-40B4-BE49-F238E27FC236}">
                <a16:creationId xmlns:a16="http://schemas.microsoft.com/office/drawing/2014/main" id="{701C15DA-59AE-2090-A23E-C1909610F031}"/>
              </a:ext>
            </a:extLst>
          </p:cNvPr>
          <p:cNvSpPr>
            <a:spLocks noGrp="1"/>
          </p:cNvSpPr>
          <p:nvPr>
            <p:ph sz="half" idx="2"/>
          </p:nvPr>
        </p:nvSpPr>
        <p:spPr/>
        <p:txBody>
          <a:bodyPr>
            <a:normAutofit fontScale="70000" lnSpcReduction="20000"/>
          </a:bodyPr>
          <a:lstStyle/>
          <a:p>
            <a:pPr marL="0" indent="0" algn="l">
              <a:buNone/>
            </a:pPr>
            <a:r>
              <a:rPr lang="en-US" b="0" i="0" dirty="0">
                <a:solidFill>
                  <a:srgbClr val="374151"/>
                </a:solidFill>
                <a:effectLst/>
                <a:latin typeface="Söhne"/>
              </a:rPr>
              <a:t>EVP for Google:</a:t>
            </a:r>
          </a:p>
          <a:p>
            <a:pPr algn="l"/>
            <a:r>
              <a:rPr lang="en-US" b="0" i="0" dirty="0">
                <a:solidFill>
                  <a:srgbClr val="374151"/>
                </a:solidFill>
                <a:effectLst/>
                <a:latin typeface="Söhne"/>
              </a:rPr>
              <a:t>"At Google, we are committed to creating a culture that fosters creativity, collaboration, and innovation. We offer a comprehensive benefits package, including health and wellness benefits, retirement savings, and education assistance. We also provide opportunities for professional growth and development, including internal training programs, leadership development, and mentorship. We value diversity and inclusion and strive to create an environment where everyone feels valued and supported. At Google, you will work with some of the brightest minds in the industry and have the opportunity to make a positive impact on the world through our technology."</a:t>
            </a:r>
          </a:p>
          <a:p>
            <a:pPr marL="0" indent="0">
              <a:buNone/>
            </a:pPr>
            <a:endParaRPr lang="ru-RU" dirty="0"/>
          </a:p>
        </p:txBody>
      </p:sp>
    </p:spTree>
    <p:extLst>
      <p:ext uri="{BB962C8B-B14F-4D97-AF65-F5344CB8AC3E}">
        <p14:creationId xmlns:p14="http://schemas.microsoft.com/office/powerpoint/2010/main" val="153391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C7B84-05D8-875C-4BB6-EAC4AC32755F}"/>
              </a:ext>
            </a:extLst>
          </p:cNvPr>
          <p:cNvSpPr>
            <a:spLocks noGrp="1"/>
          </p:cNvSpPr>
          <p:nvPr>
            <p:ph type="title"/>
          </p:nvPr>
        </p:nvSpPr>
        <p:spPr/>
        <p:txBody>
          <a:bodyPr/>
          <a:lstStyle/>
          <a:p>
            <a:r>
              <a:rPr lang="en-US" dirty="0"/>
              <a:t>Brand Archetypes</a:t>
            </a:r>
            <a:endParaRPr lang="ru-RU" dirty="0"/>
          </a:p>
        </p:txBody>
      </p:sp>
      <p:sp>
        <p:nvSpPr>
          <p:cNvPr id="3" name="Объект 2">
            <a:extLst>
              <a:ext uri="{FF2B5EF4-FFF2-40B4-BE49-F238E27FC236}">
                <a16:creationId xmlns:a16="http://schemas.microsoft.com/office/drawing/2014/main" id="{A32D790D-B5C9-F64F-E4CC-99BB1A789E8A}"/>
              </a:ext>
            </a:extLst>
          </p:cNvPr>
          <p:cNvSpPr>
            <a:spLocks noGrp="1"/>
          </p:cNvSpPr>
          <p:nvPr>
            <p:ph idx="1"/>
          </p:nvPr>
        </p:nvSpPr>
        <p:spPr/>
        <p:txBody>
          <a:bodyPr/>
          <a:lstStyle/>
          <a:p>
            <a:r>
              <a:rPr lang="en-US" dirty="0"/>
              <a:t>A brand archetype is a personification of your brand in its most basic form. It's an archetype: a template that can be applied across different scenarios and contexts.</a:t>
            </a:r>
          </a:p>
          <a:p>
            <a:endParaRPr lang="en-US" dirty="0"/>
          </a:p>
          <a:p>
            <a:r>
              <a:rPr lang="en-US" dirty="0"/>
              <a:t>You might have heard about archetypes before and how they're used in storytelling; for example, every hero has certain traits that make them heroic (e.g., courage, strength, </a:t>
            </a:r>
            <a:r>
              <a:rPr lang="en-US" dirty="0" err="1"/>
              <a:t>etc</a:t>
            </a:r>
            <a:r>
              <a:rPr lang="en-US" dirty="0"/>
              <a:t>). Therefore, you should think of the qualities of a hero that will resonate with your target audience and integrate those into your brand identity. </a:t>
            </a:r>
            <a:endParaRPr lang="ru-RU" dirty="0"/>
          </a:p>
        </p:txBody>
      </p:sp>
    </p:spTree>
    <p:extLst>
      <p:ext uri="{BB962C8B-B14F-4D97-AF65-F5344CB8AC3E}">
        <p14:creationId xmlns:p14="http://schemas.microsoft.com/office/powerpoint/2010/main" val="178284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A9D179-41C8-F4A7-B2E9-BE93B2B99E70}"/>
              </a:ext>
            </a:extLst>
          </p:cNvPr>
          <p:cNvSpPr>
            <a:spLocks noGrp="1"/>
          </p:cNvSpPr>
          <p:nvPr>
            <p:ph type="title"/>
          </p:nvPr>
        </p:nvSpPr>
        <p:spPr/>
        <p:txBody>
          <a:bodyPr/>
          <a:lstStyle/>
          <a:p>
            <a:r>
              <a:rPr lang="en-US" dirty="0"/>
              <a:t>Learning outcomes:</a:t>
            </a:r>
            <a:endParaRPr lang="ru-RU" dirty="0"/>
          </a:p>
        </p:txBody>
      </p:sp>
      <p:sp>
        <p:nvSpPr>
          <p:cNvPr id="3" name="Объект 2">
            <a:extLst>
              <a:ext uri="{FF2B5EF4-FFF2-40B4-BE49-F238E27FC236}">
                <a16:creationId xmlns:a16="http://schemas.microsoft.com/office/drawing/2014/main" id="{14444106-D7CE-270D-515A-53021E205A6F}"/>
              </a:ext>
            </a:extLst>
          </p:cNvPr>
          <p:cNvSpPr>
            <a:spLocks noGrp="1"/>
          </p:cNvSpPr>
          <p:nvPr>
            <p:ph idx="1"/>
          </p:nvPr>
        </p:nvSpPr>
        <p:spPr/>
        <p:txBody>
          <a:bodyPr/>
          <a:lstStyle/>
          <a:p>
            <a:r>
              <a:rPr lang="en-US" dirty="0"/>
              <a:t>Understand the key processes associated with attracting, recruiting, selecting and retraining talent</a:t>
            </a:r>
          </a:p>
          <a:p>
            <a:r>
              <a:rPr lang="en-US" dirty="0"/>
              <a:t>Gain a deeper understanding of employer branding</a:t>
            </a:r>
          </a:p>
          <a:p>
            <a:r>
              <a:rPr lang="en-US" dirty="0"/>
              <a:t>Identify and make informed decisions regarding this topic</a:t>
            </a:r>
          </a:p>
          <a:p>
            <a:r>
              <a:rPr lang="en-US" dirty="0"/>
              <a:t>Understand talent management</a:t>
            </a:r>
            <a:endParaRPr lang="ru-RU" dirty="0"/>
          </a:p>
        </p:txBody>
      </p:sp>
    </p:spTree>
    <p:extLst>
      <p:ext uri="{BB962C8B-B14F-4D97-AF65-F5344CB8AC3E}">
        <p14:creationId xmlns:p14="http://schemas.microsoft.com/office/powerpoint/2010/main" val="237372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A4151D7-AFD9-A20E-6707-FE51243F6305}"/>
              </a:ext>
            </a:extLst>
          </p:cNvPr>
          <p:cNvPicPr>
            <a:picLocks noChangeAspect="1"/>
          </p:cNvPicPr>
          <p:nvPr/>
        </p:nvPicPr>
        <p:blipFill>
          <a:blip r:embed="rId2"/>
          <a:stretch>
            <a:fillRect/>
          </a:stretch>
        </p:blipFill>
        <p:spPr>
          <a:xfrm>
            <a:off x="2020019" y="0"/>
            <a:ext cx="8151962" cy="6858000"/>
          </a:xfrm>
          <a:prstGeom prst="rect">
            <a:avLst/>
          </a:prstGeom>
        </p:spPr>
      </p:pic>
    </p:spTree>
    <p:extLst>
      <p:ext uri="{BB962C8B-B14F-4D97-AF65-F5344CB8AC3E}">
        <p14:creationId xmlns:p14="http://schemas.microsoft.com/office/powerpoint/2010/main" val="250640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E5A12-522A-CE1A-45CE-8E2D8744431B}"/>
              </a:ext>
            </a:extLst>
          </p:cNvPr>
          <p:cNvSpPr>
            <a:spLocks noGrp="1"/>
          </p:cNvSpPr>
          <p:nvPr>
            <p:ph type="title"/>
          </p:nvPr>
        </p:nvSpPr>
        <p:spPr/>
        <p:txBody>
          <a:bodyPr/>
          <a:lstStyle/>
          <a:p>
            <a:r>
              <a:rPr lang="en-US" dirty="0"/>
              <a:t>Brand Archetypes</a:t>
            </a:r>
            <a:endParaRPr lang="ru-RU" dirty="0"/>
          </a:p>
        </p:txBody>
      </p:sp>
      <p:sp>
        <p:nvSpPr>
          <p:cNvPr id="3" name="Объект 2">
            <a:extLst>
              <a:ext uri="{FF2B5EF4-FFF2-40B4-BE49-F238E27FC236}">
                <a16:creationId xmlns:a16="http://schemas.microsoft.com/office/drawing/2014/main" id="{0C212A8E-873B-7F48-17C6-6CB9F474D4B6}"/>
              </a:ext>
            </a:extLst>
          </p:cNvPr>
          <p:cNvSpPr>
            <a:spLocks noGrp="1"/>
          </p:cNvSpPr>
          <p:nvPr>
            <p:ph idx="1"/>
          </p:nvPr>
        </p:nvSpPr>
        <p:spPr/>
        <p:txBody>
          <a:bodyPr>
            <a:normAutofit fontScale="70000" lnSpcReduction="20000"/>
          </a:bodyPr>
          <a:lstStyle/>
          <a:p>
            <a:r>
              <a:rPr lang="en-US" dirty="0"/>
              <a:t>The Innocent is happy and easygoing, won’t try to manipulate you, but may attempt to pull at your heartstrings.</a:t>
            </a:r>
          </a:p>
          <a:p>
            <a:r>
              <a:rPr lang="en-US" dirty="0"/>
              <a:t>The Everyman wants to belong and feel like part of a community.</a:t>
            </a:r>
          </a:p>
          <a:p>
            <a:r>
              <a:rPr lang="en-US" dirty="0"/>
              <a:t>The Hero has something to prove, and it’s usually about being the best.</a:t>
            </a:r>
          </a:p>
          <a:p>
            <a:r>
              <a:rPr lang="en-US" dirty="0"/>
              <a:t>The Outlaw has no fear and, like a true rebel, will buck the status quo and then laugh about it.</a:t>
            </a:r>
          </a:p>
          <a:p>
            <a:r>
              <a:rPr lang="en-US" dirty="0"/>
              <a:t>The Explorer wants freedom and little else.</a:t>
            </a:r>
          </a:p>
          <a:p>
            <a:r>
              <a:rPr lang="en-US" dirty="0"/>
              <a:t>The Creator is always pushing production to the extreme, in pursuit of perfection.</a:t>
            </a:r>
          </a:p>
          <a:p>
            <a:r>
              <a:rPr lang="en-US" dirty="0"/>
              <a:t>The Ruler wants to live like royalty, and prioritizes luxury and indulgence.</a:t>
            </a:r>
          </a:p>
          <a:p>
            <a:r>
              <a:rPr lang="en-US" dirty="0"/>
              <a:t>The Magician makes dreams come true.</a:t>
            </a:r>
          </a:p>
          <a:p>
            <a:r>
              <a:rPr lang="en-US" dirty="0"/>
              <a:t>The Lover will entice and seduce you, often with the lure of decadent treasures.</a:t>
            </a:r>
          </a:p>
          <a:p>
            <a:r>
              <a:rPr lang="en-US" dirty="0"/>
              <a:t>The Caregiver is warm and nurturing, and is mostly concerned with earning your trust.</a:t>
            </a:r>
          </a:p>
          <a:p>
            <a:r>
              <a:rPr lang="en-US" dirty="0"/>
              <a:t>The Jester wants to make everyone laugh with their silly, off-the-wall approach to the world.</a:t>
            </a:r>
          </a:p>
          <a:p>
            <a:r>
              <a:rPr lang="en-US" dirty="0"/>
              <a:t>The Sage is always seeking truth, and puts pursuit of knowledge above all else.</a:t>
            </a:r>
            <a:endParaRPr lang="ru-RU" dirty="0"/>
          </a:p>
        </p:txBody>
      </p:sp>
    </p:spTree>
    <p:extLst>
      <p:ext uri="{BB962C8B-B14F-4D97-AF65-F5344CB8AC3E}">
        <p14:creationId xmlns:p14="http://schemas.microsoft.com/office/powerpoint/2010/main" val="201231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A768F-4966-72F4-534D-C10FA0F01607}"/>
              </a:ext>
            </a:extLst>
          </p:cNvPr>
          <p:cNvSpPr>
            <a:spLocks noGrp="1"/>
          </p:cNvSpPr>
          <p:nvPr>
            <p:ph type="title"/>
          </p:nvPr>
        </p:nvSpPr>
        <p:spPr>
          <a:xfrm>
            <a:off x="838200" y="365125"/>
            <a:ext cx="4350488" cy="6258959"/>
          </a:xfrm>
        </p:spPr>
        <p:txBody>
          <a:bodyPr>
            <a:normAutofit/>
          </a:bodyPr>
          <a:lstStyle/>
          <a:p>
            <a:r>
              <a:rPr lang="en-US" dirty="0"/>
              <a:t>Examples</a:t>
            </a:r>
            <a:br>
              <a:rPr lang="en-US" dirty="0"/>
            </a:br>
            <a:r>
              <a:rPr lang="en-US" dirty="0"/>
              <a:t>of Brand</a:t>
            </a:r>
            <a:br>
              <a:rPr lang="en-US" dirty="0"/>
            </a:br>
            <a:r>
              <a:rPr lang="en-US" dirty="0"/>
              <a:t>Archetypes</a:t>
            </a:r>
            <a:endParaRPr lang="ru-RU" dirty="0"/>
          </a:p>
        </p:txBody>
      </p:sp>
      <p:sp>
        <p:nvSpPr>
          <p:cNvPr id="6" name="AutoShape 2" descr="brand-archetype-wheel 2023">
            <a:extLst>
              <a:ext uri="{FF2B5EF4-FFF2-40B4-BE49-F238E27FC236}">
                <a16:creationId xmlns:a16="http://schemas.microsoft.com/office/drawing/2014/main" id="{DA1FFE81-9D41-1CF2-16C0-9D4A1A1DC1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a:extLst>
              <a:ext uri="{FF2B5EF4-FFF2-40B4-BE49-F238E27FC236}">
                <a16:creationId xmlns:a16="http://schemas.microsoft.com/office/drawing/2014/main" id="{946F3290-4665-B587-0978-1C6E5D58BEE7}"/>
              </a:ext>
            </a:extLst>
          </p:cNvPr>
          <p:cNvPicPr>
            <a:picLocks noChangeAspect="1"/>
          </p:cNvPicPr>
          <p:nvPr/>
        </p:nvPicPr>
        <p:blipFill>
          <a:blip r:embed="rId2"/>
          <a:stretch>
            <a:fillRect/>
          </a:stretch>
        </p:blipFill>
        <p:spPr>
          <a:xfrm>
            <a:off x="5317652" y="0"/>
            <a:ext cx="6874348" cy="6858000"/>
          </a:xfrm>
          <a:prstGeom prst="rect">
            <a:avLst/>
          </a:prstGeom>
        </p:spPr>
      </p:pic>
    </p:spTree>
    <p:extLst>
      <p:ext uri="{BB962C8B-B14F-4D97-AF65-F5344CB8AC3E}">
        <p14:creationId xmlns:p14="http://schemas.microsoft.com/office/powerpoint/2010/main" val="3744883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nd Archetypes Wheel Logos">
            <a:extLst>
              <a:ext uri="{FF2B5EF4-FFF2-40B4-BE49-F238E27FC236}">
                <a16:creationId xmlns:a16="http://schemas.microsoft.com/office/drawing/2014/main" id="{55E4A1CF-7672-E28D-5B97-614802028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0A1F507-AD4E-C6D2-A09F-E9CFEB6EB510}"/>
              </a:ext>
            </a:extLst>
          </p:cNvPr>
          <p:cNvSpPr txBox="1">
            <a:spLocks/>
          </p:cNvSpPr>
          <p:nvPr/>
        </p:nvSpPr>
        <p:spPr>
          <a:xfrm>
            <a:off x="838200" y="365125"/>
            <a:ext cx="4350488" cy="62589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a:p>
            <a:endParaRPr lang="en-US" dirty="0"/>
          </a:p>
          <a:p>
            <a:endParaRPr lang="en-US" dirty="0"/>
          </a:p>
          <a:p>
            <a:r>
              <a:rPr lang="en-US" dirty="0"/>
              <a:t>Examples</a:t>
            </a:r>
            <a:br>
              <a:rPr lang="en-US" dirty="0"/>
            </a:br>
            <a:r>
              <a:rPr lang="en-US" dirty="0"/>
              <a:t>of Brand</a:t>
            </a:r>
            <a:br>
              <a:rPr lang="en-US" dirty="0"/>
            </a:br>
            <a:r>
              <a:rPr lang="en-US" dirty="0"/>
              <a:t>Archetypes</a:t>
            </a:r>
            <a:endParaRPr lang="ru-RU" dirty="0"/>
          </a:p>
        </p:txBody>
      </p:sp>
    </p:spTree>
    <p:extLst>
      <p:ext uri="{BB962C8B-B14F-4D97-AF65-F5344CB8AC3E}">
        <p14:creationId xmlns:p14="http://schemas.microsoft.com/office/powerpoint/2010/main" val="132745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B9E3A5-1090-9B91-011B-DF42BFA80BD7}"/>
              </a:ext>
            </a:extLst>
          </p:cNvPr>
          <p:cNvSpPr>
            <a:spLocks noGrp="1"/>
          </p:cNvSpPr>
          <p:nvPr>
            <p:ph type="title"/>
          </p:nvPr>
        </p:nvSpPr>
        <p:spPr/>
        <p:txBody>
          <a:bodyPr/>
          <a:lstStyle/>
          <a:p>
            <a:r>
              <a:rPr lang="en-US" dirty="0"/>
              <a:t>Brand Archetypes</a:t>
            </a:r>
            <a:endParaRPr lang="ru-RU" dirty="0"/>
          </a:p>
        </p:txBody>
      </p:sp>
      <p:sp>
        <p:nvSpPr>
          <p:cNvPr id="3" name="Объект 2">
            <a:extLst>
              <a:ext uri="{FF2B5EF4-FFF2-40B4-BE49-F238E27FC236}">
                <a16:creationId xmlns:a16="http://schemas.microsoft.com/office/drawing/2014/main" id="{168032BA-FB05-10A5-7855-5FF9CA4C5656}"/>
              </a:ext>
            </a:extLst>
          </p:cNvPr>
          <p:cNvSpPr>
            <a:spLocks noGrp="1"/>
          </p:cNvSpPr>
          <p:nvPr>
            <p:ph idx="1"/>
          </p:nvPr>
        </p:nvSpPr>
        <p:spPr/>
        <p:txBody>
          <a:bodyPr/>
          <a:lstStyle/>
          <a:p>
            <a:r>
              <a:rPr lang="en-US" dirty="0">
                <a:hlinkClick r:id="rId2"/>
              </a:rPr>
              <a:t>https://www.namely.design/blog/how-to-choose-your-brand-archetype</a:t>
            </a:r>
            <a:endParaRPr lang="en-US" dirty="0"/>
          </a:p>
          <a:p>
            <a:r>
              <a:rPr lang="en-US" dirty="0">
                <a:hlinkClick r:id="rId3"/>
              </a:rPr>
              <a:t>https://visionone.co.uk/brand-archetype-quiz/</a:t>
            </a:r>
            <a:endParaRPr lang="en-US" dirty="0"/>
          </a:p>
          <a:p>
            <a:r>
              <a:rPr lang="en-US" dirty="0">
                <a:hlinkClick r:id="rId4"/>
              </a:rPr>
              <a:t>https://www.drip.com/blog/brand-archetype-examples</a:t>
            </a:r>
            <a:endParaRPr lang="en-US" dirty="0"/>
          </a:p>
          <a:p>
            <a:endParaRPr lang="en-US" dirty="0"/>
          </a:p>
          <a:p>
            <a:endParaRPr lang="en-US" dirty="0"/>
          </a:p>
          <a:p>
            <a:endParaRPr lang="ru-RU" dirty="0"/>
          </a:p>
        </p:txBody>
      </p:sp>
    </p:spTree>
    <p:extLst>
      <p:ext uri="{BB962C8B-B14F-4D97-AF65-F5344CB8AC3E}">
        <p14:creationId xmlns:p14="http://schemas.microsoft.com/office/powerpoint/2010/main" val="142717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634EF-7FB0-9EE3-1845-2D82CBB5A80F}"/>
              </a:ext>
            </a:extLst>
          </p:cNvPr>
          <p:cNvSpPr>
            <a:spLocks noGrp="1"/>
          </p:cNvSpPr>
          <p:nvPr>
            <p:ph type="title"/>
          </p:nvPr>
        </p:nvSpPr>
        <p:spPr/>
        <p:txBody>
          <a:bodyPr/>
          <a:lstStyle/>
          <a:p>
            <a:r>
              <a:rPr lang="en-US" dirty="0"/>
              <a:t>Employer Brand – Links (Optional)</a:t>
            </a:r>
            <a:endParaRPr lang="ru-RU" dirty="0"/>
          </a:p>
        </p:txBody>
      </p:sp>
      <p:sp>
        <p:nvSpPr>
          <p:cNvPr id="3" name="Объект 2">
            <a:extLst>
              <a:ext uri="{FF2B5EF4-FFF2-40B4-BE49-F238E27FC236}">
                <a16:creationId xmlns:a16="http://schemas.microsoft.com/office/drawing/2014/main" id="{288C1E57-60C5-599E-3F6D-4290E02ACB2A}"/>
              </a:ext>
            </a:extLst>
          </p:cNvPr>
          <p:cNvSpPr>
            <a:spLocks noGrp="1"/>
          </p:cNvSpPr>
          <p:nvPr>
            <p:ph idx="1"/>
          </p:nvPr>
        </p:nvSpPr>
        <p:spPr/>
        <p:txBody>
          <a:bodyPr/>
          <a:lstStyle/>
          <a:p>
            <a:r>
              <a:rPr lang="en-US" dirty="0">
                <a:hlinkClick r:id="rId2"/>
              </a:rPr>
              <a:t>https://www.youtube.com/watch?v=TXq8Gvyg3eE</a:t>
            </a:r>
            <a:endParaRPr lang="en-US" dirty="0"/>
          </a:p>
          <a:p>
            <a:r>
              <a:rPr lang="en-US" dirty="0">
                <a:hlinkClick r:id="rId3"/>
              </a:rPr>
              <a:t>https://www.youtube.com/watch?v=z90JXJDh2OQ</a:t>
            </a:r>
            <a:endParaRPr lang="en-US" dirty="0"/>
          </a:p>
          <a:p>
            <a:endParaRPr lang="ru-RU" dirty="0"/>
          </a:p>
        </p:txBody>
      </p:sp>
    </p:spTree>
    <p:extLst>
      <p:ext uri="{BB962C8B-B14F-4D97-AF65-F5344CB8AC3E}">
        <p14:creationId xmlns:p14="http://schemas.microsoft.com/office/powerpoint/2010/main" val="1956562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A718F-D918-2AF5-053F-7794691D8369}"/>
              </a:ext>
            </a:extLst>
          </p:cNvPr>
          <p:cNvSpPr>
            <a:spLocks noGrp="1"/>
          </p:cNvSpPr>
          <p:nvPr>
            <p:ph type="title"/>
          </p:nvPr>
        </p:nvSpPr>
        <p:spPr/>
        <p:txBody>
          <a:bodyPr/>
          <a:lstStyle/>
          <a:p>
            <a:r>
              <a:rPr lang="en-US" dirty="0"/>
              <a:t>Diagnosing and planning</a:t>
            </a:r>
            <a:endParaRPr lang="ru-RU" dirty="0"/>
          </a:p>
        </p:txBody>
      </p:sp>
      <p:sp>
        <p:nvSpPr>
          <p:cNvPr id="3" name="Объект 2">
            <a:extLst>
              <a:ext uri="{FF2B5EF4-FFF2-40B4-BE49-F238E27FC236}">
                <a16:creationId xmlns:a16="http://schemas.microsoft.com/office/drawing/2014/main" id="{2817020B-E317-78A2-F6D9-D2C03ABC51AE}"/>
              </a:ext>
            </a:extLst>
          </p:cNvPr>
          <p:cNvSpPr>
            <a:spLocks noGrp="1"/>
          </p:cNvSpPr>
          <p:nvPr>
            <p:ph idx="1"/>
          </p:nvPr>
        </p:nvSpPr>
        <p:spPr>
          <a:xfrm>
            <a:off x="838200" y="1616149"/>
            <a:ext cx="10515600" cy="4720856"/>
          </a:xfrm>
        </p:spPr>
        <p:txBody>
          <a:bodyPr>
            <a:normAutofit/>
          </a:bodyPr>
          <a:lstStyle/>
          <a:p>
            <a:pPr algn="just"/>
            <a:r>
              <a:rPr lang="en-US" b="1" dirty="0"/>
              <a:t>Diagnosing</a:t>
            </a:r>
            <a:r>
              <a:rPr lang="en-US" dirty="0"/>
              <a:t> involves evaluating the organization's current talent pool, identifying gaps and areas for improvement, and assessing the organization's overall talent needs. This can include analyzing employee skills and competencies, reviewing performance data, conducting employee surveys and assessments, and examining the organization's goals and objectives.</a:t>
            </a:r>
          </a:p>
          <a:p>
            <a:pPr algn="just"/>
            <a:r>
              <a:rPr lang="en-US" b="1" dirty="0"/>
              <a:t>Planning</a:t>
            </a:r>
            <a:r>
              <a:rPr lang="en-US" dirty="0"/>
              <a:t> involves developing strategies and programs to address the talent needs identified in the diagnostic stage. This can include creating recruitment and selection plans, developing employee training and development programs, designing succession planning initiatives, and developing performance management processes.</a:t>
            </a:r>
          </a:p>
        </p:txBody>
      </p:sp>
    </p:spTree>
    <p:extLst>
      <p:ext uri="{BB962C8B-B14F-4D97-AF65-F5344CB8AC3E}">
        <p14:creationId xmlns:p14="http://schemas.microsoft.com/office/powerpoint/2010/main" val="1032523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91806-607D-7EA1-F53A-749AB536FCC2}"/>
              </a:ext>
            </a:extLst>
          </p:cNvPr>
          <p:cNvSpPr>
            <a:spLocks noGrp="1"/>
          </p:cNvSpPr>
          <p:nvPr>
            <p:ph type="title"/>
          </p:nvPr>
        </p:nvSpPr>
        <p:spPr/>
        <p:txBody>
          <a:bodyPr/>
          <a:lstStyle/>
          <a:p>
            <a:r>
              <a:rPr lang="en-US" dirty="0"/>
              <a:t>Competence, Capability, Capacity</a:t>
            </a:r>
            <a:endParaRPr lang="ru-RU" dirty="0"/>
          </a:p>
        </p:txBody>
      </p:sp>
      <p:sp>
        <p:nvSpPr>
          <p:cNvPr id="3" name="Объект 2">
            <a:extLst>
              <a:ext uri="{FF2B5EF4-FFF2-40B4-BE49-F238E27FC236}">
                <a16:creationId xmlns:a16="http://schemas.microsoft.com/office/drawing/2014/main" id="{D879F25A-0FFF-2675-5BDA-CA3EDEB6ADD4}"/>
              </a:ext>
            </a:extLst>
          </p:cNvPr>
          <p:cNvSpPr>
            <a:spLocks noGrp="1"/>
          </p:cNvSpPr>
          <p:nvPr>
            <p:ph idx="1"/>
          </p:nvPr>
        </p:nvSpPr>
        <p:spPr>
          <a:xfrm>
            <a:off x="574158" y="1825625"/>
            <a:ext cx="11079126" cy="4745296"/>
          </a:xfrm>
        </p:spPr>
        <p:txBody>
          <a:bodyPr>
            <a:normAutofit fontScale="92500" lnSpcReduction="20000"/>
          </a:bodyPr>
          <a:lstStyle/>
          <a:p>
            <a:pPr algn="just"/>
            <a:r>
              <a:rPr lang="en-US" b="1" dirty="0"/>
              <a:t>Competence</a:t>
            </a:r>
            <a:r>
              <a:rPr lang="en-US" dirty="0"/>
              <a:t> refers to an individual's knowledge, skills, and abilities (KSAs) in performing a particular job or task. It is a measure of how well an employee can perform the duties and responsibilities of their role. Competence is typically assessed through performance reviews, skills assessments, and other evaluation methods.</a:t>
            </a:r>
          </a:p>
          <a:p>
            <a:pPr algn="just"/>
            <a:r>
              <a:rPr lang="en-US" b="1" dirty="0"/>
              <a:t>Capability</a:t>
            </a:r>
            <a:r>
              <a:rPr lang="en-US" dirty="0"/>
              <a:t> is a broader concept that encompasses an individual's potential to learn and develop new KSAs. It refers to an employee's aptitude and willingness to acquire new skills and knowledge, adapt to changing circumstances, and take on new challenges. Capability is often assessed through training and development programs, coaching, and mentoring.</a:t>
            </a:r>
          </a:p>
          <a:p>
            <a:pPr algn="just"/>
            <a:r>
              <a:rPr lang="en-US" b="1" dirty="0"/>
              <a:t>Capacity</a:t>
            </a:r>
            <a:r>
              <a:rPr lang="en-US" dirty="0"/>
              <a:t> refers to the resources, both tangible and intangible, that an individual has available to them to perform their job or task. It includes factors such as time, energy, resources, and support systems. Capacity can be influenced by external factors such as workload, organizational culture, and work-life balance.</a:t>
            </a:r>
            <a:endParaRPr lang="ru-RU" dirty="0"/>
          </a:p>
        </p:txBody>
      </p:sp>
    </p:spTree>
    <p:extLst>
      <p:ext uri="{BB962C8B-B14F-4D97-AF65-F5344CB8AC3E}">
        <p14:creationId xmlns:p14="http://schemas.microsoft.com/office/powerpoint/2010/main" val="95265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E96F1E-692E-FDD5-908E-D0B701B4D807}"/>
              </a:ext>
            </a:extLst>
          </p:cNvPr>
          <p:cNvSpPr>
            <a:spLocks noGrp="1"/>
          </p:cNvSpPr>
          <p:nvPr>
            <p:ph idx="1"/>
          </p:nvPr>
        </p:nvSpPr>
        <p:spPr>
          <a:xfrm>
            <a:off x="510362" y="723014"/>
            <a:ext cx="11196085" cy="5592726"/>
          </a:xfrm>
        </p:spPr>
        <p:txBody>
          <a:bodyPr>
            <a:noAutofit/>
          </a:bodyPr>
          <a:lstStyle/>
          <a:p>
            <a:pPr marL="0" indent="0">
              <a:buNone/>
            </a:pPr>
            <a:r>
              <a:rPr lang="en-US" sz="2000" b="1" dirty="0"/>
              <a:t>Competence:</a:t>
            </a:r>
          </a:p>
          <a:p>
            <a:r>
              <a:rPr lang="en-US" sz="2000" dirty="0"/>
              <a:t>A software developer has a high level of competence in Java and Python.</a:t>
            </a:r>
          </a:p>
          <a:p>
            <a:r>
              <a:rPr lang="en-US" sz="2000" dirty="0"/>
              <a:t>A sales representative has a high level of competence in building relationships with clients.</a:t>
            </a:r>
          </a:p>
          <a:p>
            <a:r>
              <a:rPr lang="en-US" sz="2000" dirty="0"/>
              <a:t>A customer service representative has a high level of competence in handling customer complaints.</a:t>
            </a:r>
          </a:p>
          <a:p>
            <a:pPr marL="0" indent="0">
              <a:buNone/>
            </a:pPr>
            <a:r>
              <a:rPr lang="en-US" sz="2000" b="1" dirty="0"/>
              <a:t>Capability:</a:t>
            </a:r>
          </a:p>
          <a:p>
            <a:r>
              <a:rPr lang="en-US" sz="2000" dirty="0"/>
              <a:t>A marketing coordinator has the capability to learn and implement new digital marketing techniques.</a:t>
            </a:r>
          </a:p>
          <a:p>
            <a:r>
              <a:rPr lang="en-US" sz="2000" dirty="0"/>
              <a:t>A project manager has the capability to lead and motivate a team of diverse individuals towards a common goal.</a:t>
            </a:r>
          </a:p>
          <a:p>
            <a:r>
              <a:rPr lang="en-US" sz="2000" dirty="0"/>
              <a:t>A human resources professional has the capability to design and implement effective employee development and retention programs.</a:t>
            </a:r>
          </a:p>
          <a:p>
            <a:pPr marL="0" indent="0">
              <a:buNone/>
            </a:pPr>
            <a:r>
              <a:rPr lang="en-US" sz="2000" b="1" dirty="0"/>
              <a:t>Capacity:</a:t>
            </a:r>
          </a:p>
          <a:p>
            <a:r>
              <a:rPr lang="en-US" sz="2000" dirty="0"/>
              <a:t>An accountant has the capacity to manage a large number of financial records efficiently.</a:t>
            </a:r>
          </a:p>
          <a:p>
            <a:r>
              <a:rPr lang="en-US" sz="2000" dirty="0"/>
              <a:t>A teacher has the capacity to create engaging lesson plans and grade assignments for students.</a:t>
            </a:r>
          </a:p>
          <a:p>
            <a:r>
              <a:rPr lang="en-US" sz="2000" dirty="0"/>
              <a:t>A nurse has the capacity to provide compassionate care to patients while managing a heavy workload.</a:t>
            </a:r>
            <a:endParaRPr lang="ru-RU" sz="2000" dirty="0"/>
          </a:p>
        </p:txBody>
      </p:sp>
    </p:spTree>
    <p:extLst>
      <p:ext uri="{BB962C8B-B14F-4D97-AF65-F5344CB8AC3E}">
        <p14:creationId xmlns:p14="http://schemas.microsoft.com/office/powerpoint/2010/main" val="183777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28B56-4CCD-ACDE-F32B-4148D8714458}"/>
              </a:ext>
            </a:extLst>
          </p:cNvPr>
          <p:cNvSpPr>
            <a:spLocks noGrp="1"/>
          </p:cNvSpPr>
          <p:nvPr>
            <p:ph type="title"/>
          </p:nvPr>
        </p:nvSpPr>
        <p:spPr/>
        <p:txBody>
          <a:bodyPr/>
          <a:lstStyle/>
          <a:p>
            <a:r>
              <a:rPr lang="en-US" dirty="0"/>
              <a:t>Acquiring and Selecting</a:t>
            </a:r>
            <a:endParaRPr lang="ru-RU" dirty="0"/>
          </a:p>
        </p:txBody>
      </p:sp>
      <p:sp>
        <p:nvSpPr>
          <p:cNvPr id="3" name="Объект 2">
            <a:extLst>
              <a:ext uri="{FF2B5EF4-FFF2-40B4-BE49-F238E27FC236}">
                <a16:creationId xmlns:a16="http://schemas.microsoft.com/office/drawing/2014/main" id="{00A7FB56-60BB-2A44-65F5-E592DBA403AF}"/>
              </a:ext>
            </a:extLst>
          </p:cNvPr>
          <p:cNvSpPr>
            <a:spLocks noGrp="1"/>
          </p:cNvSpPr>
          <p:nvPr>
            <p:ph idx="1"/>
          </p:nvPr>
        </p:nvSpPr>
        <p:spPr>
          <a:xfrm>
            <a:off x="838200" y="1825625"/>
            <a:ext cx="10515600" cy="4787826"/>
          </a:xfrm>
        </p:spPr>
        <p:txBody>
          <a:bodyPr>
            <a:normAutofit fontScale="92500" lnSpcReduction="10000"/>
          </a:bodyPr>
          <a:lstStyle/>
          <a:p>
            <a:pPr algn="just"/>
            <a:r>
              <a:rPr lang="en-US" b="1" i="0" dirty="0">
                <a:solidFill>
                  <a:srgbClr val="374151"/>
                </a:solidFill>
                <a:effectLst/>
                <a:latin typeface="Söhne"/>
              </a:rPr>
              <a:t>Acquiring talent </a:t>
            </a:r>
            <a:r>
              <a:rPr lang="en-US" b="0" i="0" dirty="0">
                <a:solidFill>
                  <a:srgbClr val="374151"/>
                </a:solidFill>
                <a:effectLst/>
                <a:latin typeface="Söhne"/>
              </a:rPr>
              <a:t>can be done through various methods, such as posting job openings on job boards, reaching out to passive candidates through social media, and using recruitment agencies. It is important for organizations to have a clear understanding of the skills and competencies they require for a particular position, as well as a strong employer brand that can attract top talent.</a:t>
            </a:r>
          </a:p>
          <a:p>
            <a:pPr algn="just"/>
            <a:r>
              <a:rPr lang="en-US" b="1" i="0" dirty="0">
                <a:solidFill>
                  <a:srgbClr val="374151"/>
                </a:solidFill>
                <a:effectLst/>
                <a:latin typeface="Söhne"/>
              </a:rPr>
              <a:t>Selecting talent </a:t>
            </a:r>
            <a:r>
              <a:rPr lang="en-US" b="0" i="0" dirty="0">
                <a:solidFill>
                  <a:srgbClr val="374151"/>
                </a:solidFill>
                <a:effectLst/>
                <a:latin typeface="Söhne"/>
              </a:rPr>
              <a:t>involves assessing candidates' qualifications, skills, and experience, as well as their fit with the organization's culture and values. This process can include screening resumes, conducting interviews, administering tests and assessments, and checking references. It is important for organizations to use objective and consistent criteria when evaluating candidates to ensure that the selection process is fair and unbiased.</a:t>
            </a:r>
          </a:p>
        </p:txBody>
      </p:sp>
    </p:spTree>
    <p:extLst>
      <p:ext uri="{BB962C8B-B14F-4D97-AF65-F5344CB8AC3E}">
        <p14:creationId xmlns:p14="http://schemas.microsoft.com/office/powerpoint/2010/main" val="315316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544BFC-8C42-6716-8F07-12062B84EEEC}"/>
              </a:ext>
            </a:extLst>
          </p:cNvPr>
          <p:cNvSpPr>
            <a:spLocks noGrp="1"/>
          </p:cNvSpPr>
          <p:nvPr>
            <p:ph type="title"/>
          </p:nvPr>
        </p:nvSpPr>
        <p:spPr/>
        <p:txBody>
          <a:bodyPr/>
          <a:lstStyle/>
          <a:p>
            <a:r>
              <a:rPr lang="en-US" dirty="0"/>
              <a:t>What is talent?</a:t>
            </a:r>
            <a:endParaRPr lang="ru-RU" dirty="0"/>
          </a:p>
        </p:txBody>
      </p:sp>
      <p:sp>
        <p:nvSpPr>
          <p:cNvPr id="3" name="Объект 2">
            <a:extLst>
              <a:ext uri="{FF2B5EF4-FFF2-40B4-BE49-F238E27FC236}">
                <a16:creationId xmlns:a16="http://schemas.microsoft.com/office/drawing/2014/main" id="{C7B1D936-8163-37BC-393F-D853FFC1C6D6}"/>
              </a:ext>
            </a:extLst>
          </p:cNvPr>
          <p:cNvSpPr>
            <a:spLocks noGrp="1"/>
          </p:cNvSpPr>
          <p:nvPr>
            <p:ph idx="1"/>
          </p:nvPr>
        </p:nvSpPr>
        <p:spPr>
          <a:xfrm>
            <a:off x="838200" y="1690688"/>
            <a:ext cx="10515600" cy="4802187"/>
          </a:xfrm>
        </p:spPr>
        <p:txBody>
          <a:bodyPr>
            <a:normAutofit fontScale="85000" lnSpcReduction="20000"/>
          </a:bodyPr>
          <a:lstStyle/>
          <a:p>
            <a:pPr algn="just"/>
            <a:r>
              <a:rPr lang="en-US" dirty="0"/>
              <a:t>Talent refers to individuals who have exceptional abilities or potential in their respective fields or job roles.</a:t>
            </a:r>
          </a:p>
          <a:p>
            <a:pPr algn="just"/>
            <a:r>
              <a:rPr lang="en-US" dirty="0"/>
              <a:t>Talent refers to the skills, knowledge, and abilities of employees that enable them to contribute to the success of the organization.</a:t>
            </a:r>
          </a:p>
          <a:p>
            <a:pPr algn="just"/>
            <a:r>
              <a:rPr lang="en-US" dirty="0"/>
              <a:t>Talent is the collective set of skills, abilities, and potential that an organization seeks to attract, develop, and retain in order to achieve its strategic objectives.</a:t>
            </a:r>
          </a:p>
          <a:p>
            <a:pPr algn="just"/>
            <a:r>
              <a:rPr lang="en-US" dirty="0"/>
              <a:t>Talent is the unique combination of personality traits, cognitive abilities, and specialized knowledge and skills that individuals possess, and that are relevant to their job roles within the organization.</a:t>
            </a:r>
          </a:p>
          <a:p>
            <a:pPr algn="just"/>
            <a:r>
              <a:rPr lang="en-US" dirty="0"/>
              <a:t>Talent is the key resource that organizations must effectively manage and leverage in order to achieve sustainable competitive advantage in the marketplace.</a:t>
            </a:r>
          </a:p>
          <a:p>
            <a:pPr algn="just"/>
            <a:r>
              <a:rPr lang="en-US" dirty="0"/>
              <a:t>Talent refers to the individuals who possess the capabilities, potential, and motivation to drive innovation, creativity, and high performance within the organization.</a:t>
            </a:r>
            <a:endParaRPr lang="ru-RU" dirty="0"/>
          </a:p>
        </p:txBody>
      </p:sp>
    </p:spTree>
    <p:extLst>
      <p:ext uri="{BB962C8B-B14F-4D97-AF65-F5344CB8AC3E}">
        <p14:creationId xmlns:p14="http://schemas.microsoft.com/office/powerpoint/2010/main" val="238151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5BF15-8985-04BB-E98A-6EE72756B7B6}"/>
              </a:ext>
            </a:extLst>
          </p:cNvPr>
          <p:cNvSpPr>
            <a:spLocks noGrp="1"/>
          </p:cNvSpPr>
          <p:nvPr>
            <p:ph type="title"/>
          </p:nvPr>
        </p:nvSpPr>
        <p:spPr/>
        <p:txBody>
          <a:bodyPr/>
          <a:lstStyle/>
          <a:p>
            <a:r>
              <a:rPr lang="en-US" dirty="0"/>
              <a:t>Acquisition in IHRM</a:t>
            </a:r>
            <a:endParaRPr lang="ru-RU" dirty="0"/>
          </a:p>
        </p:txBody>
      </p:sp>
      <p:sp>
        <p:nvSpPr>
          <p:cNvPr id="3" name="Объект 2">
            <a:extLst>
              <a:ext uri="{FF2B5EF4-FFF2-40B4-BE49-F238E27FC236}">
                <a16:creationId xmlns:a16="http://schemas.microsoft.com/office/drawing/2014/main" id="{CE18B585-2018-9E83-5BC6-73059217043A}"/>
              </a:ext>
            </a:extLst>
          </p:cNvPr>
          <p:cNvSpPr>
            <a:spLocks noGrp="1"/>
          </p:cNvSpPr>
          <p:nvPr>
            <p:ph idx="1"/>
          </p:nvPr>
        </p:nvSpPr>
        <p:spPr>
          <a:xfrm>
            <a:off x="838200" y="1690688"/>
            <a:ext cx="10515600" cy="4802187"/>
          </a:xfrm>
        </p:spPr>
        <p:txBody>
          <a:bodyPr>
            <a:normAutofit fontScale="85000" lnSpcReduction="10000"/>
          </a:bodyPr>
          <a:lstStyle/>
          <a:p>
            <a:pPr algn="just"/>
            <a:r>
              <a:rPr lang="en-US" dirty="0"/>
              <a:t>Internal recruitment: This method involves promoting or transferring existing employees from within the company to positions in other countries or regions.</a:t>
            </a:r>
          </a:p>
          <a:p>
            <a:pPr algn="just"/>
            <a:r>
              <a:rPr lang="en-US" dirty="0"/>
              <a:t>Employee referrals: Employee referrals are a cost-effective and reliable way to acquire talent in international HR management. This method involves encouraging existing employees to refer qualified candidates for open positions.</a:t>
            </a:r>
          </a:p>
          <a:p>
            <a:pPr algn="just"/>
            <a:r>
              <a:rPr lang="en-US" dirty="0"/>
              <a:t>Job postings: Companies can use job postings to attract candidates for open positions in different countries or regions. These job postings can be posted on the company's website, job boards, or social media platforms.</a:t>
            </a:r>
          </a:p>
          <a:p>
            <a:pPr algn="just"/>
            <a:r>
              <a:rPr lang="en-US" dirty="0"/>
              <a:t>Recruitment agencies: Recruitment agencies specialize in sourcing and identifying candidates for positions in different countries or regions. They can help companies find qualified candidates quickly and efficiently.</a:t>
            </a:r>
          </a:p>
          <a:p>
            <a:pPr algn="just"/>
            <a:r>
              <a:rPr lang="en-US" dirty="0"/>
              <a:t>Campus recruiting: Campus recruiting involves visiting universities and colleges to attract and hire recent graduates for entry-level positions in different countries or regions.</a:t>
            </a:r>
            <a:endParaRPr lang="ru-RU" dirty="0"/>
          </a:p>
        </p:txBody>
      </p:sp>
    </p:spTree>
    <p:extLst>
      <p:ext uri="{BB962C8B-B14F-4D97-AF65-F5344CB8AC3E}">
        <p14:creationId xmlns:p14="http://schemas.microsoft.com/office/powerpoint/2010/main" val="2597845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EF98E-D733-116C-7D85-68E1F14CAB92}"/>
              </a:ext>
            </a:extLst>
          </p:cNvPr>
          <p:cNvSpPr>
            <a:spLocks noGrp="1"/>
          </p:cNvSpPr>
          <p:nvPr>
            <p:ph type="title"/>
          </p:nvPr>
        </p:nvSpPr>
        <p:spPr/>
        <p:txBody>
          <a:bodyPr/>
          <a:lstStyle/>
          <a:p>
            <a:r>
              <a:rPr lang="en-US" dirty="0"/>
              <a:t>Selection in IHRM</a:t>
            </a:r>
            <a:endParaRPr lang="ru-RU" dirty="0"/>
          </a:p>
        </p:txBody>
      </p:sp>
      <p:sp>
        <p:nvSpPr>
          <p:cNvPr id="3" name="Объект 2">
            <a:extLst>
              <a:ext uri="{FF2B5EF4-FFF2-40B4-BE49-F238E27FC236}">
                <a16:creationId xmlns:a16="http://schemas.microsoft.com/office/drawing/2014/main" id="{9850B40F-2F5B-DBA1-6C1C-B62B98340ECF}"/>
              </a:ext>
            </a:extLst>
          </p:cNvPr>
          <p:cNvSpPr>
            <a:spLocks noGrp="1"/>
          </p:cNvSpPr>
          <p:nvPr>
            <p:ph idx="1"/>
          </p:nvPr>
        </p:nvSpPr>
        <p:spPr>
          <a:xfrm>
            <a:off x="838200" y="1605516"/>
            <a:ext cx="10515600" cy="4965405"/>
          </a:xfrm>
        </p:spPr>
        <p:txBody>
          <a:bodyPr>
            <a:noAutofit/>
          </a:bodyPr>
          <a:lstStyle/>
          <a:p>
            <a:r>
              <a:rPr lang="en-US" sz="2000" dirty="0"/>
              <a:t>Interviews: This is a common selection method used in international HR management, where the company interviews candidates in person, over the phone, or via video conferencing.</a:t>
            </a:r>
          </a:p>
          <a:p>
            <a:r>
              <a:rPr lang="en-US" sz="2000" dirty="0"/>
              <a:t>Assessment centers: Assessment centers are commonly used to select candidates for senior positions in international HR management. This selection method involves evaluating candidates through various exercises, simulations, and group discussions.</a:t>
            </a:r>
          </a:p>
          <a:p>
            <a:r>
              <a:rPr lang="en-US" sz="2000" dirty="0"/>
              <a:t>Personality tests: Personality tests are used to assess candidates' personality traits and determine if they are a good fit for the company's culture and values.</a:t>
            </a:r>
          </a:p>
          <a:p>
            <a:r>
              <a:rPr lang="en-US" sz="2000" dirty="0"/>
              <a:t>Cognitive tests: Cognitive tests are used to assess candidates' problem-solving and critical-thinking abilities, which are essential for success in international HR management.</a:t>
            </a:r>
          </a:p>
          <a:p>
            <a:r>
              <a:rPr lang="en-US" sz="2000" dirty="0"/>
              <a:t>Language proficiency tests: Language proficiency tests are used to assess candidates' ability to communicate effectively in the language of the country or region they will be working in.</a:t>
            </a:r>
          </a:p>
          <a:p>
            <a:r>
              <a:rPr lang="en-US" sz="2000" dirty="0"/>
              <a:t>Reference checks: Reference checks are used to verify candidates' employment history and qualifications and to ensure that they are a good fit for the company.</a:t>
            </a:r>
          </a:p>
          <a:p>
            <a:r>
              <a:rPr lang="en-US" sz="2000" dirty="0"/>
              <a:t>Background checks: Background checks are used to verify candidates' criminal records, credit history, and other relevant information.</a:t>
            </a:r>
            <a:endParaRPr lang="ru-RU" sz="2000" dirty="0"/>
          </a:p>
        </p:txBody>
      </p:sp>
    </p:spTree>
    <p:extLst>
      <p:ext uri="{BB962C8B-B14F-4D97-AF65-F5344CB8AC3E}">
        <p14:creationId xmlns:p14="http://schemas.microsoft.com/office/powerpoint/2010/main" val="348972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062F33-5AE2-4218-F06F-C416CE791F67}"/>
              </a:ext>
            </a:extLst>
          </p:cNvPr>
          <p:cNvSpPr>
            <a:spLocks noGrp="1"/>
          </p:cNvSpPr>
          <p:nvPr>
            <p:ph type="title"/>
          </p:nvPr>
        </p:nvSpPr>
        <p:spPr/>
        <p:txBody>
          <a:bodyPr/>
          <a:lstStyle/>
          <a:p>
            <a:r>
              <a:rPr lang="en-US" dirty="0"/>
              <a:t>Types on Interviews</a:t>
            </a:r>
            <a:endParaRPr lang="ru-RU" dirty="0"/>
          </a:p>
        </p:txBody>
      </p:sp>
      <p:sp>
        <p:nvSpPr>
          <p:cNvPr id="3" name="Объект 2">
            <a:extLst>
              <a:ext uri="{FF2B5EF4-FFF2-40B4-BE49-F238E27FC236}">
                <a16:creationId xmlns:a16="http://schemas.microsoft.com/office/drawing/2014/main" id="{DE96BCD4-2DDB-89C1-3A17-EE0DFA9FA932}"/>
              </a:ext>
            </a:extLst>
          </p:cNvPr>
          <p:cNvSpPr>
            <a:spLocks noGrp="1"/>
          </p:cNvSpPr>
          <p:nvPr>
            <p:ph sz="half" idx="1"/>
          </p:nvPr>
        </p:nvSpPr>
        <p:spPr/>
        <p:txBody>
          <a:bodyPr/>
          <a:lstStyle/>
          <a:p>
            <a:r>
              <a:rPr lang="en-US" dirty="0">
                <a:hlinkClick r:id="rId2"/>
              </a:rPr>
              <a:t>https://www.knowledgehut.com/blog/others/amazon-bar-raiser</a:t>
            </a:r>
            <a:endParaRPr lang="en-US" dirty="0"/>
          </a:p>
          <a:p>
            <a:endParaRPr lang="en-US" dirty="0"/>
          </a:p>
          <a:p>
            <a:r>
              <a:rPr lang="en-US" dirty="0"/>
              <a:t>Bar raiser interview</a:t>
            </a:r>
            <a:endParaRPr lang="ru-RU" dirty="0"/>
          </a:p>
        </p:txBody>
      </p:sp>
      <p:sp>
        <p:nvSpPr>
          <p:cNvPr id="4" name="Объект 3">
            <a:extLst>
              <a:ext uri="{FF2B5EF4-FFF2-40B4-BE49-F238E27FC236}">
                <a16:creationId xmlns:a16="http://schemas.microsoft.com/office/drawing/2014/main" id="{F0128998-47CB-CCD3-708A-C37A48177FFF}"/>
              </a:ext>
            </a:extLst>
          </p:cNvPr>
          <p:cNvSpPr>
            <a:spLocks noGrp="1"/>
          </p:cNvSpPr>
          <p:nvPr>
            <p:ph sz="half" idx="2"/>
          </p:nvPr>
        </p:nvSpPr>
        <p:spPr/>
        <p:txBody>
          <a:bodyPr/>
          <a:lstStyle/>
          <a:p>
            <a:r>
              <a:rPr lang="en-US" dirty="0">
                <a:hlinkClick r:id="rId3"/>
              </a:rPr>
              <a:t>https://www.myconsultingcoach.com/case-interview</a:t>
            </a:r>
            <a:endParaRPr lang="en-US" dirty="0"/>
          </a:p>
          <a:p>
            <a:endParaRPr lang="en-US" dirty="0"/>
          </a:p>
          <a:p>
            <a:r>
              <a:rPr lang="en-US" dirty="0"/>
              <a:t>Case Interview</a:t>
            </a:r>
            <a:endParaRPr lang="ru-RU" dirty="0"/>
          </a:p>
        </p:txBody>
      </p:sp>
    </p:spTree>
    <p:extLst>
      <p:ext uri="{BB962C8B-B14F-4D97-AF65-F5344CB8AC3E}">
        <p14:creationId xmlns:p14="http://schemas.microsoft.com/office/powerpoint/2010/main" val="41668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8B32B1-D2D5-1F64-2DFF-C3B2729FB887}"/>
              </a:ext>
            </a:extLst>
          </p:cNvPr>
          <p:cNvSpPr>
            <a:spLocks noGrp="1"/>
          </p:cNvSpPr>
          <p:nvPr>
            <p:ph type="title"/>
          </p:nvPr>
        </p:nvSpPr>
        <p:spPr/>
        <p:txBody>
          <a:bodyPr/>
          <a:lstStyle/>
          <a:p>
            <a:r>
              <a:rPr lang="en-US" dirty="0"/>
              <a:t>Case Study Example</a:t>
            </a:r>
            <a:endParaRPr lang="ru-RU" dirty="0"/>
          </a:p>
        </p:txBody>
      </p:sp>
      <p:sp>
        <p:nvSpPr>
          <p:cNvPr id="3" name="Объект 2">
            <a:extLst>
              <a:ext uri="{FF2B5EF4-FFF2-40B4-BE49-F238E27FC236}">
                <a16:creationId xmlns:a16="http://schemas.microsoft.com/office/drawing/2014/main" id="{62606F76-0541-1E0C-EAB4-7326864F02C1}"/>
              </a:ext>
            </a:extLst>
          </p:cNvPr>
          <p:cNvSpPr>
            <a:spLocks noGrp="1"/>
          </p:cNvSpPr>
          <p:nvPr>
            <p:ph idx="1"/>
          </p:nvPr>
        </p:nvSpPr>
        <p:spPr/>
        <p:txBody>
          <a:bodyPr>
            <a:normAutofit fontScale="92500"/>
          </a:bodyPr>
          <a:lstStyle/>
          <a:p>
            <a:pPr marL="0" indent="0" algn="just">
              <a:buNone/>
            </a:pPr>
            <a:r>
              <a:rPr lang="en-US" dirty="0"/>
              <a:t>Expanding a Software Company's Operations in Asia</a:t>
            </a:r>
          </a:p>
          <a:p>
            <a:pPr algn="just"/>
            <a:endParaRPr lang="en-US" dirty="0"/>
          </a:p>
          <a:p>
            <a:pPr algn="just"/>
            <a:r>
              <a:rPr lang="en-US" dirty="0"/>
              <a:t>ABC Software, a US-based software company, is planning to expand its operations in Asia by opening a new office in Singapore. The company is looking to hire 20 new employees for various positions, including software developers, project managers, and marketing specialists.</a:t>
            </a:r>
          </a:p>
          <a:p>
            <a:pPr algn="just"/>
            <a:endParaRPr lang="en-US" dirty="0"/>
          </a:p>
          <a:p>
            <a:pPr algn="just"/>
            <a:r>
              <a:rPr lang="en-US" dirty="0"/>
              <a:t>Your task is to develop an acquisition and selection strategy to hire the best talent for these positions, while ensuring compliance with the labor laws and cultural norms of Singapore.</a:t>
            </a:r>
            <a:endParaRPr lang="ru-RU" dirty="0"/>
          </a:p>
        </p:txBody>
      </p:sp>
    </p:spTree>
    <p:extLst>
      <p:ext uri="{BB962C8B-B14F-4D97-AF65-F5344CB8AC3E}">
        <p14:creationId xmlns:p14="http://schemas.microsoft.com/office/powerpoint/2010/main" val="2397301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F48D28-C5EF-5880-D0B5-707D3535A472}"/>
              </a:ext>
            </a:extLst>
          </p:cNvPr>
          <p:cNvSpPr>
            <a:spLocks noGrp="1"/>
          </p:cNvSpPr>
          <p:nvPr>
            <p:ph type="title"/>
          </p:nvPr>
        </p:nvSpPr>
        <p:spPr/>
        <p:txBody>
          <a:bodyPr/>
          <a:lstStyle/>
          <a:p>
            <a:r>
              <a:rPr lang="en-US" dirty="0"/>
              <a:t>Acquisition Strategy</a:t>
            </a:r>
            <a:endParaRPr lang="ru-RU" dirty="0"/>
          </a:p>
        </p:txBody>
      </p:sp>
      <p:sp>
        <p:nvSpPr>
          <p:cNvPr id="3" name="Объект 2">
            <a:extLst>
              <a:ext uri="{FF2B5EF4-FFF2-40B4-BE49-F238E27FC236}">
                <a16:creationId xmlns:a16="http://schemas.microsoft.com/office/drawing/2014/main" id="{F91092BF-9DB0-6577-1BFA-1CF05C07D43F}"/>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US" dirty="0"/>
              <a:t>a) Determine the company's target audience: Identify the key demographics and characteristics of the ideal candidates for each position, such as educational background, work experience, and language proficiency.</a:t>
            </a:r>
          </a:p>
          <a:p>
            <a:endParaRPr lang="en-US" dirty="0"/>
          </a:p>
          <a:p>
            <a:pPr marL="0" indent="0">
              <a:buNone/>
            </a:pPr>
            <a:r>
              <a:rPr lang="en-US" dirty="0"/>
              <a:t>b) Identify recruitment channels: Determine the most effective recruitment channels to reach the target audience, such as online job boards, recruitment agencies, or university career fairs.</a:t>
            </a:r>
          </a:p>
          <a:p>
            <a:endParaRPr lang="en-US" dirty="0"/>
          </a:p>
          <a:p>
            <a:pPr marL="0" indent="0">
              <a:buNone/>
            </a:pPr>
            <a:r>
              <a:rPr lang="en-US" dirty="0"/>
              <a:t>c) Develop a job posting: Create a job posting that accurately describes the job responsibilities, requirements, and qualifications. The job posting should also highlight the company's culture and values, and the benefits of working for ABC Software.</a:t>
            </a:r>
          </a:p>
          <a:p>
            <a:endParaRPr lang="en-US" dirty="0"/>
          </a:p>
          <a:p>
            <a:pPr marL="0" indent="0">
              <a:buNone/>
            </a:pPr>
            <a:r>
              <a:rPr lang="en-US" dirty="0"/>
              <a:t>d) Determine compensation and benefits: Research the prevailing wage rates and benefits in Singapore to determine a competitive compensation package that will attract the best talent.</a:t>
            </a:r>
            <a:endParaRPr lang="ru-RU" dirty="0"/>
          </a:p>
        </p:txBody>
      </p:sp>
    </p:spTree>
    <p:extLst>
      <p:ext uri="{BB962C8B-B14F-4D97-AF65-F5344CB8AC3E}">
        <p14:creationId xmlns:p14="http://schemas.microsoft.com/office/powerpoint/2010/main" val="255983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49038-78D5-0EB4-2BBE-8AC4B77CD415}"/>
              </a:ext>
            </a:extLst>
          </p:cNvPr>
          <p:cNvSpPr>
            <a:spLocks noGrp="1"/>
          </p:cNvSpPr>
          <p:nvPr>
            <p:ph type="title"/>
          </p:nvPr>
        </p:nvSpPr>
        <p:spPr/>
        <p:txBody>
          <a:bodyPr/>
          <a:lstStyle/>
          <a:p>
            <a:r>
              <a:rPr lang="en-US" dirty="0"/>
              <a:t>Selection Strategy</a:t>
            </a:r>
            <a:endParaRPr lang="ru-RU" dirty="0"/>
          </a:p>
        </p:txBody>
      </p:sp>
      <p:sp>
        <p:nvSpPr>
          <p:cNvPr id="3" name="Объект 2">
            <a:extLst>
              <a:ext uri="{FF2B5EF4-FFF2-40B4-BE49-F238E27FC236}">
                <a16:creationId xmlns:a16="http://schemas.microsoft.com/office/drawing/2014/main" id="{D26096F8-C2A6-33F8-39B9-F371C81F6102}"/>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en-US" dirty="0"/>
              <a:t>a) Develop selection criteria: Determine the key selection criteria for each position, such as technical skills, language proficiency, and cultural fit. Develop assessment tools such as interview questions, skills tests, and behavioral assessments that measure these criteria.</a:t>
            </a:r>
          </a:p>
          <a:p>
            <a:endParaRPr lang="en-US" dirty="0"/>
          </a:p>
          <a:p>
            <a:pPr marL="0" indent="0">
              <a:buNone/>
            </a:pPr>
            <a:r>
              <a:rPr lang="en-US" dirty="0"/>
              <a:t>b) Train interviewers: Train interviewers on the selection criteria and assessment tools, and ensure that they are familiar with the cultural norms and labor laws in Singapore.</a:t>
            </a:r>
          </a:p>
          <a:p>
            <a:endParaRPr lang="en-US" dirty="0"/>
          </a:p>
          <a:p>
            <a:pPr marL="0" indent="0">
              <a:buNone/>
            </a:pPr>
            <a:r>
              <a:rPr lang="en-US" dirty="0"/>
              <a:t>c) Conduct interviews: Conduct interviews with shortlisted candidates, either in person or via video conferencing. Use the assessment tools to evaluate each candidate's technical skills, language proficiency, and cultural fit.</a:t>
            </a:r>
          </a:p>
          <a:p>
            <a:endParaRPr lang="en-US" dirty="0"/>
          </a:p>
          <a:p>
            <a:pPr marL="0" indent="0">
              <a:buNone/>
            </a:pPr>
            <a:r>
              <a:rPr lang="en-US" dirty="0"/>
              <a:t>d) Verify references and credentials: Verify each candidate's references and credentials to ensure that they have the necessary qualifications and experience for the position.</a:t>
            </a:r>
          </a:p>
          <a:p>
            <a:endParaRPr lang="en-US" dirty="0"/>
          </a:p>
          <a:p>
            <a:pPr marL="0" indent="0">
              <a:buNone/>
            </a:pPr>
            <a:r>
              <a:rPr lang="en-US" dirty="0"/>
              <a:t>e) Make job offers: Make job offers to the selected candidates, and negotiate compensation and benefits packages as needed.</a:t>
            </a:r>
            <a:endParaRPr lang="ru-RU" dirty="0"/>
          </a:p>
        </p:txBody>
      </p:sp>
    </p:spTree>
    <p:extLst>
      <p:ext uri="{BB962C8B-B14F-4D97-AF65-F5344CB8AC3E}">
        <p14:creationId xmlns:p14="http://schemas.microsoft.com/office/powerpoint/2010/main" val="307864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D3CE7-737E-A354-1225-250D61364707}"/>
              </a:ext>
            </a:extLst>
          </p:cNvPr>
          <p:cNvSpPr>
            <a:spLocks noGrp="1"/>
          </p:cNvSpPr>
          <p:nvPr>
            <p:ph type="title"/>
          </p:nvPr>
        </p:nvSpPr>
        <p:spPr/>
        <p:txBody>
          <a:bodyPr/>
          <a:lstStyle/>
          <a:p>
            <a:r>
              <a:rPr lang="en-US" dirty="0"/>
              <a:t>Exclusive and Inclusive approaches</a:t>
            </a:r>
            <a:endParaRPr lang="ru-RU" dirty="0"/>
          </a:p>
        </p:txBody>
      </p:sp>
      <p:sp>
        <p:nvSpPr>
          <p:cNvPr id="3" name="Объект 2">
            <a:extLst>
              <a:ext uri="{FF2B5EF4-FFF2-40B4-BE49-F238E27FC236}">
                <a16:creationId xmlns:a16="http://schemas.microsoft.com/office/drawing/2014/main" id="{995BA4C4-5C79-AB26-C1CD-FB6F65F55246}"/>
              </a:ext>
            </a:extLst>
          </p:cNvPr>
          <p:cNvSpPr>
            <a:spLocks noGrp="1"/>
          </p:cNvSpPr>
          <p:nvPr>
            <p:ph idx="1"/>
          </p:nvPr>
        </p:nvSpPr>
        <p:spPr>
          <a:xfrm>
            <a:off x="838200" y="1825625"/>
            <a:ext cx="10515600" cy="4564542"/>
          </a:xfrm>
        </p:spPr>
        <p:txBody>
          <a:bodyPr>
            <a:normAutofit/>
          </a:bodyPr>
          <a:lstStyle/>
          <a:p>
            <a:pPr algn="just"/>
            <a:r>
              <a:rPr lang="en-US" b="1" dirty="0"/>
              <a:t>Exclusive approach</a:t>
            </a:r>
            <a:r>
              <a:rPr lang="en-US" dirty="0"/>
              <a:t>: This approach focuses on identifying and developing a select group of employees who are deemed to have the highest potential or talent within the organization. It often involves offering these employees special opportunities, rewards, and benefits that are not available to others, such as exclusive training programs or higher pay.</a:t>
            </a:r>
          </a:p>
          <a:p>
            <a:pPr algn="just"/>
            <a:r>
              <a:rPr lang="en-US" b="1" dirty="0"/>
              <a:t>Inclusive approach</a:t>
            </a:r>
            <a:r>
              <a:rPr lang="en-US" dirty="0"/>
              <a:t>: This approach focuses on developing the talent and potential of all employees within the organization, regardless of their job role or level of seniority. It involves providing opportunities for learning and development, as well as recognition and rewards, to all employees.</a:t>
            </a:r>
          </a:p>
        </p:txBody>
      </p:sp>
    </p:spTree>
    <p:extLst>
      <p:ext uri="{BB962C8B-B14F-4D97-AF65-F5344CB8AC3E}">
        <p14:creationId xmlns:p14="http://schemas.microsoft.com/office/powerpoint/2010/main" val="201084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57821A-6326-36EB-FEED-E75B3C43FB9D}"/>
              </a:ext>
            </a:extLst>
          </p:cNvPr>
          <p:cNvSpPr>
            <a:spLocks noGrp="1"/>
          </p:cNvSpPr>
          <p:nvPr>
            <p:ph type="title"/>
          </p:nvPr>
        </p:nvSpPr>
        <p:spPr/>
        <p:txBody>
          <a:bodyPr/>
          <a:lstStyle/>
          <a:p>
            <a:r>
              <a:rPr lang="en-US" dirty="0"/>
              <a:t>Talent management </a:t>
            </a:r>
            <a:endParaRPr lang="ru-RU" dirty="0"/>
          </a:p>
        </p:txBody>
      </p:sp>
      <p:sp>
        <p:nvSpPr>
          <p:cNvPr id="3" name="Объект 2">
            <a:extLst>
              <a:ext uri="{FF2B5EF4-FFF2-40B4-BE49-F238E27FC236}">
                <a16:creationId xmlns:a16="http://schemas.microsoft.com/office/drawing/2014/main" id="{93E68B28-2F4C-D94D-FF42-82A462D3295D}"/>
              </a:ext>
            </a:extLst>
          </p:cNvPr>
          <p:cNvSpPr>
            <a:spLocks noGrp="1"/>
          </p:cNvSpPr>
          <p:nvPr>
            <p:ph idx="1"/>
          </p:nvPr>
        </p:nvSpPr>
        <p:spPr>
          <a:xfrm>
            <a:off x="838200" y="1825625"/>
            <a:ext cx="10515600" cy="4667250"/>
          </a:xfrm>
        </p:spPr>
        <p:txBody>
          <a:bodyPr>
            <a:normAutofit lnSpcReduction="10000"/>
          </a:bodyPr>
          <a:lstStyle/>
          <a:p>
            <a:pPr algn="just"/>
            <a:r>
              <a:rPr lang="en-US" dirty="0"/>
              <a:t>Talent management is the systematic process of attracting, developing, retaining, and leveraging the skills, knowledge, and abilities of employees to achieve organizational goals.</a:t>
            </a:r>
          </a:p>
          <a:p>
            <a:pPr algn="just"/>
            <a:r>
              <a:rPr lang="en-US" dirty="0"/>
              <a:t>It involves identifying key talent within an organization, providing opportunities for development and growth, and aligning talent with the needs of the organization.</a:t>
            </a:r>
          </a:p>
          <a:p>
            <a:pPr algn="just"/>
            <a:r>
              <a:rPr lang="en-US" dirty="0"/>
              <a:t>Talent management encompasses a range of activities including recruiting, onboarding, performance management, career development, and succession planning.</a:t>
            </a:r>
          </a:p>
          <a:p>
            <a:pPr algn="just"/>
            <a:r>
              <a:rPr lang="en-US" dirty="0"/>
              <a:t>It is a critical function for organizations seeking to build a high-performance workforce and achieve long-term success.</a:t>
            </a:r>
            <a:endParaRPr lang="ru-RU" dirty="0"/>
          </a:p>
        </p:txBody>
      </p:sp>
    </p:spTree>
    <p:extLst>
      <p:ext uri="{BB962C8B-B14F-4D97-AF65-F5344CB8AC3E}">
        <p14:creationId xmlns:p14="http://schemas.microsoft.com/office/powerpoint/2010/main" val="61117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lent management: A Strategic Framework for a Multigenerational Workforce  Dr. Debbie Phillips, CPM. - ppt download">
            <a:extLst>
              <a:ext uri="{FF2B5EF4-FFF2-40B4-BE49-F238E27FC236}">
                <a16:creationId xmlns:a16="http://schemas.microsoft.com/office/drawing/2014/main" id="{FE923944-3D3D-6270-916B-EBD2B1678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8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EC2F3D-0CE4-CC27-0266-1DD55DA9DA38}"/>
              </a:ext>
            </a:extLst>
          </p:cNvPr>
          <p:cNvSpPr>
            <a:spLocks noGrp="1"/>
          </p:cNvSpPr>
          <p:nvPr>
            <p:ph type="title"/>
          </p:nvPr>
        </p:nvSpPr>
        <p:spPr/>
        <p:txBody>
          <a:bodyPr/>
          <a:lstStyle/>
          <a:p>
            <a:r>
              <a:rPr lang="en-US" dirty="0"/>
              <a:t>Talent management </a:t>
            </a:r>
            <a:endParaRPr lang="ru-RU" dirty="0"/>
          </a:p>
        </p:txBody>
      </p:sp>
      <p:sp>
        <p:nvSpPr>
          <p:cNvPr id="3" name="Объект 2">
            <a:extLst>
              <a:ext uri="{FF2B5EF4-FFF2-40B4-BE49-F238E27FC236}">
                <a16:creationId xmlns:a16="http://schemas.microsoft.com/office/drawing/2014/main" id="{4034BB9A-DFCF-C84B-626C-D2B8E0C0081C}"/>
              </a:ext>
            </a:extLst>
          </p:cNvPr>
          <p:cNvSpPr>
            <a:spLocks noGrp="1"/>
          </p:cNvSpPr>
          <p:nvPr>
            <p:ph idx="1"/>
          </p:nvPr>
        </p:nvSpPr>
        <p:spPr/>
        <p:txBody>
          <a:bodyPr/>
          <a:lstStyle/>
          <a:p>
            <a:pPr marL="514350" indent="-514350">
              <a:buFont typeface="+mj-lt"/>
              <a:buAutoNum type="arabicPeriod"/>
            </a:pPr>
            <a:r>
              <a:rPr lang="en-US" dirty="0"/>
              <a:t>Strategy, culture and structure</a:t>
            </a:r>
          </a:p>
          <a:p>
            <a:pPr marL="514350" indent="-514350">
              <a:buFont typeface="+mj-lt"/>
              <a:buAutoNum type="arabicPeriod"/>
            </a:pPr>
            <a:r>
              <a:rPr lang="en-US" dirty="0"/>
              <a:t>Employer brand</a:t>
            </a:r>
          </a:p>
          <a:p>
            <a:pPr marL="514350" indent="-514350">
              <a:buFont typeface="+mj-lt"/>
              <a:buAutoNum type="arabicPeriod"/>
            </a:pPr>
            <a:r>
              <a:rPr lang="en-US" dirty="0"/>
              <a:t>Diagnosing and planning</a:t>
            </a:r>
          </a:p>
          <a:p>
            <a:pPr marL="514350" indent="-514350">
              <a:buFont typeface="+mj-lt"/>
              <a:buAutoNum type="arabicPeriod"/>
            </a:pPr>
            <a:r>
              <a:rPr lang="en-US" dirty="0"/>
              <a:t>Acquiring and selecting</a:t>
            </a:r>
          </a:p>
          <a:p>
            <a:pPr marL="514350" indent="-514350">
              <a:buFont typeface="+mj-lt"/>
              <a:buAutoNum type="arabicPeriod"/>
            </a:pPr>
            <a:r>
              <a:rPr lang="en-US" dirty="0"/>
              <a:t>Managing</a:t>
            </a:r>
          </a:p>
          <a:p>
            <a:pPr marL="514350" indent="-514350">
              <a:buFont typeface="+mj-lt"/>
              <a:buAutoNum type="arabicPeriod"/>
            </a:pPr>
            <a:r>
              <a:rPr lang="en-US" dirty="0"/>
              <a:t>Developing and retraining</a:t>
            </a:r>
            <a:endParaRPr lang="ru-RU" dirty="0"/>
          </a:p>
        </p:txBody>
      </p:sp>
    </p:spTree>
    <p:extLst>
      <p:ext uri="{BB962C8B-B14F-4D97-AF65-F5344CB8AC3E}">
        <p14:creationId xmlns:p14="http://schemas.microsoft.com/office/powerpoint/2010/main" val="303832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F1B5BE-9D17-38E8-38A3-0498253D9755}"/>
              </a:ext>
            </a:extLst>
          </p:cNvPr>
          <p:cNvSpPr>
            <a:spLocks noGrp="1"/>
          </p:cNvSpPr>
          <p:nvPr>
            <p:ph type="title"/>
          </p:nvPr>
        </p:nvSpPr>
        <p:spPr/>
        <p:txBody>
          <a:bodyPr/>
          <a:lstStyle/>
          <a:p>
            <a:r>
              <a:rPr lang="en-US" dirty="0"/>
              <a:t>Employer brand</a:t>
            </a:r>
            <a:endParaRPr lang="ru-RU" dirty="0"/>
          </a:p>
        </p:txBody>
      </p:sp>
      <p:sp>
        <p:nvSpPr>
          <p:cNvPr id="3" name="Объект 2">
            <a:extLst>
              <a:ext uri="{FF2B5EF4-FFF2-40B4-BE49-F238E27FC236}">
                <a16:creationId xmlns:a16="http://schemas.microsoft.com/office/drawing/2014/main" id="{D868A0BF-64D5-638C-025D-CDA4B92083D2}"/>
              </a:ext>
            </a:extLst>
          </p:cNvPr>
          <p:cNvSpPr>
            <a:spLocks noGrp="1"/>
          </p:cNvSpPr>
          <p:nvPr>
            <p:ph idx="1"/>
          </p:nvPr>
        </p:nvSpPr>
        <p:spPr>
          <a:xfrm>
            <a:off x="838200" y="1825625"/>
            <a:ext cx="10515600" cy="4667250"/>
          </a:xfrm>
        </p:spPr>
        <p:txBody>
          <a:bodyPr>
            <a:normAutofit lnSpcReduction="10000"/>
          </a:bodyPr>
          <a:lstStyle/>
          <a:p>
            <a:pPr algn="just"/>
            <a:r>
              <a:rPr lang="en-US" b="1" dirty="0"/>
              <a:t>Employer brand </a:t>
            </a:r>
            <a:r>
              <a:rPr lang="en-US" dirty="0"/>
              <a:t>refers to an organization's reputation and identity as an employer, which includes its values, culture, work environment, employee benefits, and other factors that affect how the organization is perceived by current and potential employees.</a:t>
            </a:r>
          </a:p>
          <a:p>
            <a:pPr algn="just"/>
            <a:r>
              <a:rPr lang="en-US" dirty="0"/>
              <a:t>It is the overall image that an organization projects to the public as a place to work and is a key factor in attracting and retaining talent.</a:t>
            </a:r>
          </a:p>
          <a:p>
            <a:pPr algn="just"/>
            <a:r>
              <a:rPr lang="en-US" dirty="0"/>
              <a:t>A strong employer brand can help attract and retain top talent, as well as enhance the organization's reputation and competitiveness in the marketplace. </a:t>
            </a:r>
          </a:p>
          <a:p>
            <a:pPr algn="just"/>
            <a:r>
              <a:rPr lang="en-US" dirty="0"/>
              <a:t>A weak or negative employer brand can make it difficult for an organization to attract and retain talent.</a:t>
            </a:r>
            <a:endParaRPr lang="ru-RU" dirty="0"/>
          </a:p>
        </p:txBody>
      </p:sp>
    </p:spTree>
    <p:extLst>
      <p:ext uri="{BB962C8B-B14F-4D97-AF65-F5344CB8AC3E}">
        <p14:creationId xmlns:p14="http://schemas.microsoft.com/office/powerpoint/2010/main" val="135120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13BB65-E822-1AF1-9340-E2EF471B4EA1}"/>
              </a:ext>
            </a:extLst>
          </p:cNvPr>
          <p:cNvSpPr>
            <a:spLocks noGrp="1"/>
          </p:cNvSpPr>
          <p:nvPr>
            <p:ph type="title"/>
          </p:nvPr>
        </p:nvSpPr>
        <p:spPr/>
        <p:txBody>
          <a:bodyPr/>
          <a:lstStyle/>
          <a:p>
            <a:r>
              <a:rPr lang="en-US" dirty="0"/>
              <a:t>Fortune's top 10 'Best Companies to Work For' in 2023</a:t>
            </a:r>
            <a:endParaRPr lang="ru-RU" dirty="0"/>
          </a:p>
        </p:txBody>
      </p:sp>
      <p:sp>
        <p:nvSpPr>
          <p:cNvPr id="3" name="Объект 2">
            <a:extLst>
              <a:ext uri="{FF2B5EF4-FFF2-40B4-BE49-F238E27FC236}">
                <a16:creationId xmlns:a16="http://schemas.microsoft.com/office/drawing/2014/main" id="{6B88F839-EE03-E950-4222-1FC5A5391C14}"/>
              </a:ext>
            </a:extLst>
          </p:cNvPr>
          <p:cNvSpPr>
            <a:spLocks noGrp="1"/>
          </p:cNvSpPr>
          <p:nvPr>
            <p:ph idx="1"/>
          </p:nvPr>
        </p:nvSpPr>
        <p:spPr>
          <a:xfrm>
            <a:off x="838200" y="1825625"/>
            <a:ext cx="10515600" cy="4667250"/>
          </a:xfrm>
        </p:spPr>
        <p:txBody>
          <a:bodyPr>
            <a:normAutofit fontScale="92500" lnSpcReduction="10000"/>
          </a:bodyPr>
          <a:lstStyle/>
          <a:p>
            <a:pPr marL="514350" indent="-514350">
              <a:buFont typeface="+mj-lt"/>
              <a:buAutoNum type="arabicPeriod"/>
            </a:pPr>
            <a:r>
              <a:rPr lang="en-US" dirty="0"/>
              <a:t>Cisco Systems</a:t>
            </a:r>
          </a:p>
          <a:p>
            <a:pPr marL="514350" indent="-514350">
              <a:buFont typeface="+mj-lt"/>
              <a:buAutoNum type="arabicPeriod"/>
            </a:pPr>
            <a:r>
              <a:rPr lang="en-US" dirty="0"/>
              <a:t>Hilton</a:t>
            </a:r>
          </a:p>
          <a:p>
            <a:pPr marL="514350" indent="-514350">
              <a:buFont typeface="+mj-lt"/>
              <a:buAutoNum type="arabicPeriod"/>
            </a:pPr>
            <a:r>
              <a:rPr lang="en-US" dirty="0"/>
              <a:t>American Express</a:t>
            </a:r>
          </a:p>
          <a:p>
            <a:pPr marL="514350" indent="-514350">
              <a:buFont typeface="+mj-lt"/>
              <a:buAutoNum type="arabicPeriod"/>
            </a:pPr>
            <a:r>
              <a:rPr lang="en-US" dirty="0"/>
              <a:t>Wegmans Food Markets</a:t>
            </a:r>
          </a:p>
          <a:p>
            <a:pPr marL="514350" indent="-514350">
              <a:buFont typeface="+mj-lt"/>
              <a:buAutoNum type="arabicPeriod"/>
            </a:pPr>
            <a:r>
              <a:rPr lang="en-US" dirty="0"/>
              <a:t>Accenture</a:t>
            </a:r>
          </a:p>
          <a:p>
            <a:pPr marL="514350" indent="-514350">
              <a:buFont typeface="+mj-lt"/>
              <a:buAutoNum type="arabicPeriod"/>
            </a:pPr>
            <a:r>
              <a:rPr lang="en-US" dirty="0"/>
              <a:t>Nvidia</a:t>
            </a:r>
          </a:p>
          <a:p>
            <a:pPr marL="514350" indent="-514350">
              <a:buFont typeface="+mj-lt"/>
              <a:buAutoNum type="arabicPeriod"/>
            </a:pPr>
            <a:r>
              <a:rPr lang="en-US" dirty="0"/>
              <a:t>Atlassian</a:t>
            </a:r>
          </a:p>
          <a:p>
            <a:pPr marL="514350" indent="-514350">
              <a:buFont typeface="+mj-lt"/>
              <a:buAutoNum type="arabicPeriod"/>
            </a:pPr>
            <a:r>
              <a:rPr lang="en-US" dirty="0"/>
              <a:t>Salesforce</a:t>
            </a:r>
          </a:p>
          <a:p>
            <a:pPr marL="514350" indent="-514350">
              <a:buFont typeface="+mj-lt"/>
              <a:buAutoNum type="arabicPeriod"/>
            </a:pPr>
            <a:r>
              <a:rPr lang="en-US" dirty="0"/>
              <a:t>Comcast</a:t>
            </a:r>
          </a:p>
          <a:p>
            <a:pPr marL="514350" indent="-514350">
              <a:buFont typeface="+mj-lt"/>
              <a:buAutoNum type="arabicPeriod"/>
            </a:pPr>
            <a:r>
              <a:rPr lang="en-US" dirty="0"/>
              <a:t>Marriott International</a:t>
            </a:r>
            <a:endParaRPr lang="ru-RU" dirty="0"/>
          </a:p>
        </p:txBody>
      </p:sp>
    </p:spTree>
    <p:extLst>
      <p:ext uri="{BB962C8B-B14F-4D97-AF65-F5344CB8AC3E}">
        <p14:creationId xmlns:p14="http://schemas.microsoft.com/office/powerpoint/2010/main" val="104391443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3443</TotalTime>
  <Words>2607</Words>
  <Application>Microsoft Office PowerPoint</Application>
  <PresentationFormat>Широкоэкранный</PresentationFormat>
  <Paragraphs>162</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Calibri Light</vt:lpstr>
      <vt:lpstr>Söhne</vt:lpstr>
      <vt:lpstr>Тема Office</vt:lpstr>
      <vt:lpstr>International Recruitment, Selection and Talent Management</vt:lpstr>
      <vt:lpstr>Learning outcomes:</vt:lpstr>
      <vt:lpstr>What is talent?</vt:lpstr>
      <vt:lpstr>Exclusive and Inclusive approaches</vt:lpstr>
      <vt:lpstr>Talent management </vt:lpstr>
      <vt:lpstr>Презентация PowerPoint</vt:lpstr>
      <vt:lpstr>Talent management </vt:lpstr>
      <vt:lpstr>Employer brand</vt:lpstr>
      <vt:lpstr>Fortune's top 10 'Best Companies to Work For' in 2023</vt:lpstr>
      <vt:lpstr>Discussion</vt:lpstr>
      <vt:lpstr>What is EVP?</vt:lpstr>
      <vt:lpstr>Презентация PowerPoint</vt:lpstr>
      <vt:lpstr>Презентация PowerPoint</vt:lpstr>
      <vt:lpstr>Examples of Employee Value Proposition (EVP)</vt:lpstr>
      <vt:lpstr>Презентация PowerPoint</vt:lpstr>
      <vt:lpstr>Презентация PowerPoint</vt:lpstr>
      <vt:lpstr>Презентация PowerPoint</vt:lpstr>
      <vt:lpstr>Examples of EVP</vt:lpstr>
      <vt:lpstr>Brand Archetypes</vt:lpstr>
      <vt:lpstr>Презентация PowerPoint</vt:lpstr>
      <vt:lpstr>Brand Archetypes</vt:lpstr>
      <vt:lpstr>Examples of Brand Archetypes</vt:lpstr>
      <vt:lpstr>Презентация PowerPoint</vt:lpstr>
      <vt:lpstr>Brand Archetypes</vt:lpstr>
      <vt:lpstr>Employer Brand – Links (Optional)</vt:lpstr>
      <vt:lpstr>Diagnosing and planning</vt:lpstr>
      <vt:lpstr>Competence, Capability, Capacity</vt:lpstr>
      <vt:lpstr>Презентация PowerPoint</vt:lpstr>
      <vt:lpstr>Acquiring and Selecting</vt:lpstr>
      <vt:lpstr>Acquisition in IHRM</vt:lpstr>
      <vt:lpstr>Selection in IHRM</vt:lpstr>
      <vt:lpstr>Types on Interviews</vt:lpstr>
      <vt:lpstr>Case Study Example</vt:lpstr>
      <vt:lpstr>Acquisition Strategy</vt:lpstr>
      <vt:lpstr>Selection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Тарас Іщик</dc:creator>
  <cp:lastModifiedBy>Kateryna Bannikova</cp:lastModifiedBy>
  <cp:revision>103</cp:revision>
  <dcterms:created xsi:type="dcterms:W3CDTF">2020-03-25T17:16:54Z</dcterms:created>
  <dcterms:modified xsi:type="dcterms:W3CDTF">2023-04-29T09:32:53Z</dcterms:modified>
</cp:coreProperties>
</file>